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76" r:id="rId3"/>
  </p:sldMasterIdLst>
  <p:notesMasterIdLst>
    <p:notesMasterId r:id="rId30"/>
  </p:notesMasterIdLst>
  <p:sldIdLst>
    <p:sldId id="296" r:id="rId4"/>
    <p:sldId id="260" r:id="rId5"/>
    <p:sldId id="282" r:id="rId6"/>
    <p:sldId id="283" r:id="rId7"/>
    <p:sldId id="284" r:id="rId8"/>
    <p:sldId id="285" r:id="rId9"/>
    <p:sldId id="286" r:id="rId10"/>
    <p:sldId id="287" r:id="rId11"/>
    <p:sldId id="288" r:id="rId12"/>
    <p:sldId id="289" r:id="rId13"/>
    <p:sldId id="290" r:id="rId14"/>
    <p:sldId id="291" r:id="rId15"/>
    <p:sldId id="274" r:id="rId16"/>
    <p:sldId id="299" r:id="rId17"/>
    <p:sldId id="261" r:id="rId18"/>
    <p:sldId id="262" r:id="rId19"/>
    <p:sldId id="298" r:id="rId20"/>
    <p:sldId id="264" r:id="rId21"/>
    <p:sldId id="263" r:id="rId22"/>
    <p:sldId id="272" r:id="rId23"/>
    <p:sldId id="267" r:id="rId24"/>
    <p:sldId id="269" r:id="rId25"/>
    <p:sldId id="256" r:id="rId26"/>
    <p:sldId id="303" r:id="rId27"/>
    <p:sldId id="271" r:id="rId28"/>
    <p:sldId id="266" r:id="rId2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20" autoAdjust="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0F7482D-64F5-4057-AF3D-8025F93F8DE8}" type="datetimeFigureOut">
              <a:rPr lang="en-US" smtClean="0"/>
              <a:pPr/>
              <a:t>2/24/2015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BA93D55-C1A9-47FA-8E5D-07AFB3027342}" type="slidenum">
              <a:rPr lang="en-US" smtClean="0"/>
              <a:pPr/>
              <a:t>‹#›</a:t>
            </a:fld>
            <a:endParaRPr lang="en-US"/>
          </a:p>
        </p:txBody>
      </p:sp>
    </p:spTree>
    <p:extLst>
      <p:ext uri="{BB962C8B-B14F-4D97-AF65-F5344CB8AC3E}">
        <p14:creationId xmlns:p14="http://schemas.microsoft.com/office/powerpoint/2010/main" val="1711093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endParaRPr lang="en-US" smtClean="0"/>
          </a:p>
        </p:txBody>
      </p:sp>
      <p:sp>
        <p:nvSpPr>
          <p:cNvPr id="67588" name="Slide Number Placeholder 3"/>
          <p:cNvSpPr>
            <a:spLocks noGrp="1"/>
          </p:cNvSpPr>
          <p:nvPr>
            <p:ph type="sldNum" sz="quarter" idx="5"/>
          </p:nvPr>
        </p:nvSpPr>
        <p:spPr>
          <a:noFill/>
        </p:spPr>
        <p:txBody>
          <a:bodyPr/>
          <a:lstStyle/>
          <a:p>
            <a:fld id="{AC22A424-7DC0-4D1F-88DF-57A4ECED8742}" type="slidenum">
              <a:rPr lang="en-US" smtClean="0"/>
              <a:pPr/>
              <a:t>4</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D5E56B-4BEC-4F2E-BA30-2A86AE9D171D}" type="datetimeFigureOut">
              <a:rPr lang="en-US" smtClean="0"/>
              <a:pPr/>
              <a:t>2/24/2015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8EEE3-2D0A-47FF-94F6-BDC6097DDF4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D5E56B-4BEC-4F2E-BA30-2A86AE9D171D}" type="datetimeFigureOut">
              <a:rPr lang="en-US" smtClean="0"/>
              <a:pPr/>
              <a:t>2/24/2015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8EEE3-2D0A-47FF-94F6-BDC6097DDF4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D5E56B-4BEC-4F2E-BA30-2A86AE9D171D}" type="datetimeFigureOut">
              <a:rPr lang="en-US" smtClean="0"/>
              <a:pPr/>
              <a:t>2/24/2015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8EEE3-2D0A-47FF-94F6-BDC6097DDF4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normAutofit/>
          </a:bodyPr>
          <a:lstStyle/>
          <a:p>
            <a:pPr lvl="0"/>
            <a:endParaRPr lang="en-US" noProof="0" dirty="0" smtClean="0"/>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6E136CFC-9E36-4BC7-8BD8-F0C3402DBB8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D5E56B-4BEC-4F2E-BA30-2A86AE9D171D}" type="datetimeFigureOut">
              <a:rPr lang="en-US" smtClean="0"/>
              <a:pPr/>
              <a:t>2/24/2015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F8EEE3-2D0A-47FF-94F6-BDC6097DDF45}"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7974E0-C257-4031-9BDD-DA7A2B8BC37B}" type="datetimeFigureOut">
              <a:rPr lang="en-US" smtClean="0"/>
              <a:pPr/>
              <a:t>2/24/2015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FCE6CF-71FF-4858-96C9-0C81C33236E7}"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7974E0-C257-4031-9BDD-DA7A2B8BC37B}" type="datetimeFigureOut">
              <a:rPr lang="en-US" smtClean="0"/>
              <a:pPr/>
              <a:t>2/24/2015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FCE6CF-71FF-4858-96C9-0C81C33236E7}"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7974E0-C257-4031-9BDD-DA7A2B8BC37B}" type="datetimeFigureOut">
              <a:rPr lang="en-US" smtClean="0"/>
              <a:pPr/>
              <a:t>2/24/2015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FCE6CF-71FF-4858-96C9-0C81C33236E7}"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7974E0-C257-4031-9BDD-DA7A2B8BC37B}" type="datetimeFigureOut">
              <a:rPr lang="en-US" smtClean="0"/>
              <a:pPr/>
              <a:t>2/24/2015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FCE6CF-71FF-4858-96C9-0C81C33236E7}"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7974E0-C257-4031-9BDD-DA7A2B8BC37B}" type="datetimeFigureOut">
              <a:rPr lang="en-US" smtClean="0"/>
              <a:pPr/>
              <a:t>2/24/2015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FCE6CF-71FF-4858-96C9-0C81C33236E7}"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7974E0-C257-4031-9BDD-DA7A2B8BC37B}" type="datetimeFigureOut">
              <a:rPr lang="en-US" smtClean="0"/>
              <a:pPr/>
              <a:t>2/24/2015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FCE6CF-71FF-4858-96C9-0C81C33236E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D5E56B-4BEC-4F2E-BA30-2A86AE9D171D}" type="datetimeFigureOut">
              <a:rPr lang="en-US" smtClean="0"/>
              <a:pPr/>
              <a:t>2/24/2015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8EEE3-2D0A-47FF-94F6-BDC6097DDF45}"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7974E0-C257-4031-9BDD-DA7A2B8BC37B}" type="datetimeFigureOut">
              <a:rPr lang="en-US" smtClean="0"/>
              <a:pPr/>
              <a:t>2/24/2015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FCE6CF-71FF-4858-96C9-0C81C33236E7}"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7974E0-C257-4031-9BDD-DA7A2B8BC37B}" type="datetimeFigureOut">
              <a:rPr lang="en-US" smtClean="0"/>
              <a:pPr/>
              <a:t>2/24/2015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FCE6CF-71FF-4858-96C9-0C81C33236E7}"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7974E0-C257-4031-9BDD-DA7A2B8BC37B}" type="datetimeFigureOut">
              <a:rPr lang="en-US" smtClean="0"/>
              <a:pPr/>
              <a:t>2/24/2015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FCE6CF-71FF-4858-96C9-0C81C33236E7}"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7974E0-C257-4031-9BDD-DA7A2B8BC37B}" type="datetimeFigureOut">
              <a:rPr lang="en-US" smtClean="0"/>
              <a:pPr/>
              <a:t>2/24/2015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FCE6CF-71FF-4858-96C9-0C81C33236E7}"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7974E0-C257-4031-9BDD-DA7A2B8BC37B}" type="datetimeFigureOut">
              <a:rPr lang="en-US" smtClean="0"/>
              <a:pPr/>
              <a:t>2/24/2015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FCE6CF-71FF-4858-96C9-0C81C33236E7}"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7974E0-C257-4031-9BDD-DA7A2B8BC37B}" type="datetimeFigureOut">
              <a:rPr lang="en-US" smtClean="0"/>
              <a:pPr/>
              <a:t>2/24/2015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FCE6CF-71FF-4858-96C9-0C81C33236E7}"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7974E0-C257-4031-9BDD-DA7A2B8BC37B}" type="datetimeFigureOut">
              <a:rPr lang="en-US" smtClean="0"/>
              <a:pPr/>
              <a:t>2/24/2015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FCE6CF-71FF-4858-96C9-0C81C33236E7}"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35B64D-6528-4724-AC23-9ADCA2FEC804}" type="datetimeFigureOut">
              <a:rPr lang="en-US" smtClean="0"/>
              <a:pPr/>
              <a:t>2/24/2015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31B2F1-8444-4E96-B3DC-49F340FE142A}"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35B64D-6528-4724-AC23-9ADCA2FEC804}" type="datetimeFigureOut">
              <a:rPr lang="en-US" smtClean="0"/>
              <a:pPr/>
              <a:t>2/24/2015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31B2F1-8444-4E96-B3DC-49F340FE142A}"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35B64D-6528-4724-AC23-9ADCA2FEC804}" type="datetimeFigureOut">
              <a:rPr lang="en-US" smtClean="0"/>
              <a:pPr/>
              <a:t>2/24/2015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31B2F1-8444-4E96-B3DC-49F340FE142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D5E56B-4BEC-4F2E-BA30-2A86AE9D171D}" type="datetimeFigureOut">
              <a:rPr lang="en-US" smtClean="0"/>
              <a:pPr/>
              <a:t>2/24/2015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8EEE3-2D0A-47FF-94F6-BDC6097DDF4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D5E56B-4BEC-4F2E-BA30-2A86AE9D171D}" type="datetimeFigureOut">
              <a:rPr lang="en-US" smtClean="0"/>
              <a:pPr/>
              <a:t>2/24/2015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F8EEE3-2D0A-47FF-94F6-BDC6097DDF4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D5E56B-4BEC-4F2E-BA30-2A86AE9D171D}" type="datetimeFigureOut">
              <a:rPr lang="en-US" smtClean="0"/>
              <a:pPr/>
              <a:t>2/24/2015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F8EEE3-2D0A-47FF-94F6-BDC6097DDF4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D5E56B-4BEC-4F2E-BA30-2A86AE9D171D}" type="datetimeFigureOut">
              <a:rPr lang="en-US" smtClean="0"/>
              <a:pPr/>
              <a:t>2/24/2015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F8EEE3-2D0A-47FF-94F6-BDC6097DDF4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D5E56B-4BEC-4F2E-BA30-2A86AE9D171D}" type="datetimeFigureOut">
              <a:rPr lang="en-US" smtClean="0"/>
              <a:pPr/>
              <a:t>2/24/2015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F8EEE3-2D0A-47FF-94F6-BDC6097DDF4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D5E56B-4BEC-4F2E-BA30-2A86AE9D171D}" type="datetimeFigureOut">
              <a:rPr lang="en-US" smtClean="0"/>
              <a:pPr/>
              <a:t>2/24/2015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F8EEE3-2D0A-47FF-94F6-BDC6097DDF4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D5E56B-4BEC-4F2E-BA30-2A86AE9D171D}" type="datetimeFigureOut">
              <a:rPr lang="en-US" smtClean="0"/>
              <a:pPr/>
              <a:t>2/24/2015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F8EEE3-2D0A-47FF-94F6-BDC6097DDF4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D5E56B-4BEC-4F2E-BA30-2A86AE9D171D}" type="datetimeFigureOut">
              <a:rPr lang="en-US" smtClean="0"/>
              <a:pPr/>
              <a:t>2/24/2015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F8EEE3-2D0A-47FF-94F6-BDC6097DDF4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7974E0-C257-4031-9BDD-DA7A2B8BC37B}" type="datetimeFigureOut">
              <a:rPr lang="en-US" smtClean="0"/>
              <a:pPr/>
              <a:t>2/24/2015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FCE6CF-71FF-4858-96C9-0C81C33236E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35B64D-6528-4724-AC23-9ADCA2FEC804}" type="datetimeFigureOut">
              <a:rPr lang="en-US" smtClean="0"/>
              <a:pPr/>
              <a:t>2/24/2015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31B2F1-8444-4E96-B3DC-49F340FE142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ssoINT/wps/myportal/!ut/p/c1/04_SB8K8xLLM9MSSzPy8xBz9CP0os_hAL_cwT0dLAwN3Pz9HAyOPMF-TMF9DIwMDI30_j_zcVP2CbEdFAA534aQ!/dl2/d1/L2dJQSEvUUt3QS9ZQnB3LzZfOUZVUk8zS1NVVkpNNTBJQU8zQko0UjAwMjQ!/"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ssoINT/wps/myportal/!ut/p/c1/04_SB8K8xLLM9MSSzPy8xBz9CP0os_hAL_cwT0dLAwN3Pz9HAyOPMF-TMF9DIwMDI30_j_zcVP2CbEdFAA534aQ!/dl2/d1/L2dJQSEvUUt3QS9ZQnB3LzZfOUZVUk8zS1NVVkpNNTBJQU8zQko0UjAwMjQ!/"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2743200"/>
            <a:ext cx="7772400" cy="2209800"/>
          </a:xfrm>
        </p:spPr>
        <p:txBody>
          <a:bodyPr>
            <a:normAutofit fontScale="90000"/>
          </a:bodyPr>
          <a:lstStyle/>
          <a:p>
            <a:pPr algn="ctr"/>
            <a:r>
              <a:rPr lang="en-US" sz="4000" b="1" dirty="0" smtClean="0"/>
              <a:t>FULBRIGHT-HAYS DOCTORAL DISSERTATION ABROAD (84.022A) </a:t>
            </a:r>
            <a:br>
              <a:rPr lang="en-US" sz="4000" b="1" dirty="0" smtClean="0"/>
            </a:br>
            <a:r>
              <a:rPr lang="en-US" sz="4000" b="1" dirty="0" smtClean="0"/>
              <a:t>G5 APPLICATION SUBMISSION OVERVIEW FOR A </a:t>
            </a:r>
            <a:r>
              <a:rPr lang="en-US" sz="4000" b="1" u="sng" dirty="0" smtClean="0"/>
              <a:t>FELLOW</a:t>
            </a:r>
            <a:endParaRPr lang="en-US" sz="4000" b="1" u="sng" dirty="0"/>
          </a:p>
        </p:txBody>
      </p:sp>
      <p:pic>
        <p:nvPicPr>
          <p:cNvPr id="5" name="Picture 2"/>
          <p:cNvPicPr>
            <a:picLocks noChangeAspect="1" noChangeArrowheads="1"/>
          </p:cNvPicPr>
          <p:nvPr/>
        </p:nvPicPr>
        <p:blipFill>
          <a:blip r:embed="rId2" cstate="print"/>
          <a:srcRect/>
          <a:stretch>
            <a:fillRect/>
          </a:stretch>
        </p:blipFill>
        <p:spPr bwMode="auto">
          <a:xfrm>
            <a:off x="257175" y="1028700"/>
            <a:ext cx="8629650" cy="11811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04800" y="5638800"/>
            <a:ext cx="8153400" cy="1371600"/>
          </a:xfrm>
        </p:spPr>
        <p:txBody>
          <a:bodyPr/>
          <a:lstStyle/>
          <a:p>
            <a:pPr eaLnBrk="1" hangingPunct="1">
              <a:defRPr/>
            </a:pPr>
            <a:r>
              <a:rPr lang="en-US" sz="1600" dirty="0" smtClean="0">
                <a:solidFill>
                  <a:schemeClr val="tx1"/>
                </a:solidFill>
                <a:latin typeface="+mn-lt"/>
              </a:rPr>
              <a:t>Next you will see the screen above. Enter the required fields and click the Continue button to finalize your activation.</a:t>
            </a:r>
          </a:p>
        </p:txBody>
      </p:sp>
      <p:sp>
        <p:nvSpPr>
          <p:cNvPr id="12291" name="Slide Number Placeholder 3"/>
          <p:cNvSpPr>
            <a:spLocks noGrp="1"/>
          </p:cNvSpPr>
          <p:nvPr>
            <p:ph type="sldNum" sz="quarter" idx="12"/>
          </p:nvPr>
        </p:nvSpPr>
        <p:spPr/>
        <p:txBody>
          <a:bodyPr>
            <a:normAutofit/>
          </a:bodyPr>
          <a:lstStyle/>
          <a:p>
            <a:pPr>
              <a:defRPr/>
            </a:pPr>
            <a:fld id="{2658B207-E217-41A8-A348-88E32312ABD5}" type="slidenum">
              <a:rPr lang="en-US"/>
              <a:pPr>
                <a:defRPr/>
              </a:pPr>
              <a:t>10</a:t>
            </a:fld>
            <a:endParaRPr lang="en-US" dirty="0"/>
          </a:p>
        </p:txBody>
      </p:sp>
      <p:sp>
        <p:nvSpPr>
          <p:cNvPr id="9" name="Text Box 6"/>
          <p:cNvSpPr txBox="1">
            <a:spLocks noChangeArrowheads="1"/>
          </p:cNvSpPr>
          <p:nvPr/>
        </p:nvSpPr>
        <p:spPr bwMode="auto">
          <a:xfrm>
            <a:off x="228600" y="168275"/>
            <a:ext cx="8686800" cy="707886"/>
          </a:xfrm>
          <a:prstGeom prst="rect">
            <a:avLst/>
          </a:prstGeom>
          <a:noFill/>
          <a:ln w="9525">
            <a:noFill/>
            <a:miter lim="800000"/>
            <a:headEnd/>
            <a:tailEnd/>
          </a:ln>
        </p:spPr>
        <p:txBody>
          <a:bodyPr>
            <a:spAutoFit/>
          </a:bodyPr>
          <a:lstStyle/>
          <a:p>
            <a:pPr>
              <a:spcBef>
                <a:spcPct val="50000"/>
              </a:spcBef>
              <a:defRPr/>
            </a:pPr>
            <a:r>
              <a:rPr lang="en-US" sz="4000" b="1" dirty="0">
                <a:solidFill>
                  <a:schemeClr val="tx1"/>
                </a:solidFill>
                <a:latin typeface="+mj-lt"/>
              </a:rPr>
              <a:t>Step 2: Activating Your Account</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693" y="914400"/>
            <a:ext cx="7784507"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AutoShape 5"/>
          <p:cNvSpPr>
            <a:spLocks noChangeArrowheads="1"/>
          </p:cNvSpPr>
          <p:nvPr/>
        </p:nvSpPr>
        <p:spPr bwMode="auto">
          <a:xfrm rot="2096447" flipH="1">
            <a:off x="108543" y="3957098"/>
            <a:ext cx="609600" cy="304800"/>
          </a:xfrm>
          <a:prstGeom prst="leftArrow">
            <a:avLst>
              <a:gd name="adj1" fmla="val 51046"/>
              <a:gd name="adj2" fmla="val 58333"/>
            </a:avLst>
          </a:prstGeom>
          <a:solidFill>
            <a:srgbClr val="FF3300"/>
          </a:solidFill>
          <a:ln w="9525">
            <a:solidFill>
              <a:schemeClr val="tx1"/>
            </a:solidFill>
            <a:miter lim="800000"/>
            <a:headEnd/>
            <a:tailEnd/>
          </a:ln>
        </p:spPr>
        <p:txBody>
          <a:bodyPr wrap="none" anchor="ctr"/>
          <a:lstStyle/>
          <a:p>
            <a:endParaRPr lang="en-US"/>
          </a:p>
        </p:txBody>
      </p:sp>
      <p:sp>
        <p:nvSpPr>
          <p:cNvPr id="11" name="AutoShape 5"/>
          <p:cNvSpPr>
            <a:spLocks noChangeArrowheads="1"/>
          </p:cNvSpPr>
          <p:nvPr/>
        </p:nvSpPr>
        <p:spPr bwMode="auto">
          <a:xfrm rot="9777120" flipH="1">
            <a:off x="2926887" y="5188063"/>
            <a:ext cx="609600" cy="304800"/>
          </a:xfrm>
          <a:prstGeom prst="leftArrow">
            <a:avLst>
              <a:gd name="adj1" fmla="val 51046"/>
              <a:gd name="adj2" fmla="val 58333"/>
            </a:avLst>
          </a:prstGeom>
          <a:solidFill>
            <a:srgbClr val="FF3300"/>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381000" y="5638800"/>
            <a:ext cx="8077200" cy="1066800"/>
          </a:xfrm>
        </p:spPr>
        <p:txBody>
          <a:bodyPr/>
          <a:lstStyle/>
          <a:p>
            <a:pPr eaLnBrk="1" hangingPunct="1">
              <a:defRPr/>
            </a:pPr>
            <a:r>
              <a:rPr lang="en-US" sz="1600" dirty="0" smtClean="0">
                <a:solidFill>
                  <a:schemeClr val="tx1"/>
                </a:solidFill>
                <a:latin typeface="+mn-lt"/>
              </a:rPr>
              <a:t>Click the </a:t>
            </a:r>
            <a:r>
              <a:rPr lang="en-US" sz="1600" u="sng" dirty="0" smtClean="0">
                <a:solidFill>
                  <a:schemeClr val="tx1"/>
                </a:solidFill>
                <a:latin typeface="+mn-lt"/>
              </a:rPr>
              <a:t>Activate</a:t>
            </a:r>
            <a:r>
              <a:rPr lang="en-US" sz="1600" dirty="0" smtClean="0">
                <a:solidFill>
                  <a:schemeClr val="tx1"/>
                </a:solidFill>
                <a:latin typeface="+mn-lt"/>
              </a:rPr>
              <a:t> button to confirm the information you have entered and activate your account. </a:t>
            </a:r>
          </a:p>
        </p:txBody>
      </p:sp>
      <p:sp>
        <p:nvSpPr>
          <p:cNvPr id="13315" name="Slide Number Placeholder 3"/>
          <p:cNvSpPr>
            <a:spLocks noGrp="1"/>
          </p:cNvSpPr>
          <p:nvPr>
            <p:ph type="sldNum" sz="quarter" idx="12"/>
          </p:nvPr>
        </p:nvSpPr>
        <p:spPr/>
        <p:txBody>
          <a:bodyPr>
            <a:normAutofit/>
          </a:bodyPr>
          <a:lstStyle/>
          <a:p>
            <a:pPr>
              <a:defRPr/>
            </a:pPr>
            <a:fld id="{A8C87345-68E5-4D75-ACB0-62AD033B6323}" type="slidenum">
              <a:rPr lang="en-US"/>
              <a:pPr>
                <a:defRPr/>
              </a:pPr>
              <a:t>11</a:t>
            </a:fld>
            <a:endParaRPr lang="en-US" dirty="0"/>
          </a:p>
        </p:txBody>
      </p:sp>
      <p:sp>
        <p:nvSpPr>
          <p:cNvPr id="7" name="Text Box 6"/>
          <p:cNvSpPr txBox="1">
            <a:spLocks noChangeArrowheads="1"/>
          </p:cNvSpPr>
          <p:nvPr/>
        </p:nvSpPr>
        <p:spPr bwMode="auto">
          <a:xfrm>
            <a:off x="228600" y="168275"/>
            <a:ext cx="8686800" cy="707886"/>
          </a:xfrm>
          <a:prstGeom prst="rect">
            <a:avLst/>
          </a:prstGeom>
          <a:noFill/>
          <a:ln w="9525">
            <a:noFill/>
            <a:miter lim="800000"/>
            <a:headEnd/>
            <a:tailEnd/>
          </a:ln>
        </p:spPr>
        <p:txBody>
          <a:bodyPr>
            <a:spAutoFit/>
          </a:bodyPr>
          <a:lstStyle/>
          <a:p>
            <a:pPr>
              <a:spcBef>
                <a:spcPct val="50000"/>
              </a:spcBef>
              <a:defRPr/>
            </a:pPr>
            <a:r>
              <a:rPr lang="en-US" sz="4000" b="1" dirty="0">
                <a:solidFill>
                  <a:schemeClr val="tx1"/>
                </a:solidFill>
                <a:latin typeface="+mj-lt"/>
              </a:rPr>
              <a:t>Step 2: Activating Your Account</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915" y="1828800"/>
            <a:ext cx="6805085" cy="3722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AutoShape 5"/>
          <p:cNvSpPr>
            <a:spLocks noChangeArrowheads="1"/>
          </p:cNvSpPr>
          <p:nvPr/>
        </p:nvSpPr>
        <p:spPr bwMode="auto">
          <a:xfrm rot="9777120" flipH="1" flipV="1">
            <a:off x="5083654" y="4665244"/>
            <a:ext cx="609600" cy="239712"/>
          </a:xfrm>
          <a:prstGeom prst="leftArrow">
            <a:avLst>
              <a:gd name="adj1" fmla="val 51046"/>
              <a:gd name="adj2" fmla="val 58443"/>
            </a:avLst>
          </a:prstGeom>
          <a:solidFill>
            <a:srgbClr val="FF3300"/>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304800" y="4495800"/>
            <a:ext cx="8382000" cy="2133600"/>
          </a:xfrm>
        </p:spPr>
        <p:txBody>
          <a:bodyPr/>
          <a:lstStyle/>
          <a:p>
            <a:pPr eaLnBrk="1" hangingPunct="1">
              <a:defRPr/>
            </a:pPr>
            <a:r>
              <a:rPr lang="en-US" sz="1600" dirty="0" smtClean="0">
                <a:solidFill>
                  <a:schemeClr val="tx1"/>
                </a:solidFill>
                <a:latin typeface="+mn-lt"/>
              </a:rPr>
              <a:t>This screen tells you that your account is now activated.  By default,  you will be granted the applicant role. The system will also send you an email confirming that your account has been activated.  The email will include a link to the G5 web page where you can log in using the password you just created. </a:t>
            </a:r>
          </a:p>
        </p:txBody>
      </p:sp>
      <p:sp>
        <p:nvSpPr>
          <p:cNvPr id="13315" name="Slide Number Placeholder 3"/>
          <p:cNvSpPr>
            <a:spLocks noGrp="1"/>
          </p:cNvSpPr>
          <p:nvPr>
            <p:ph type="sldNum" sz="quarter" idx="12"/>
          </p:nvPr>
        </p:nvSpPr>
        <p:spPr/>
        <p:txBody>
          <a:bodyPr>
            <a:normAutofit/>
          </a:bodyPr>
          <a:lstStyle/>
          <a:p>
            <a:pPr>
              <a:defRPr/>
            </a:pPr>
            <a:fld id="{4C089F57-4791-4EFE-BE2B-A25A3E7C24E0}" type="slidenum">
              <a:rPr lang="en-US"/>
              <a:pPr>
                <a:defRPr/>
              </a:pPr>
              <a:t>12</a:t>
            </a:fld>
            <a:endParaRPr lang="en-US" dirty="0"/>
          </a:p>
        </p:txBody>
      </p:sp>
      <p:sp>
        <p:nvSpPr>
          <p:cNvPr id="6" name="Text Box 6"/>
          <p:cNvSpPr txBox="1">
            <a:spLocks noChangeArrowheads="1"/>
          </p:cNvSpPr>
          <p:nvPr/>
        </p:nvSpPr>
        <p:spPr bwMode="auto">
          <a:xfrm>
            <a:off x="228600" y="206514"/>
            <a:ext cx="8686800" cy="707886"/>
          </a:xfrm>
          <a:prstGeom prst="rect">
            <a:avLst/>
          </a:prstGeom>
          <a:noFill/>
          <a:ln w="9525">
            <a:noFill/>
            <a:miter lim="800000"/>
            <a:headEnd/>
            <a:tailEnd/>
          </a:ln>
        </p:spPr>
        <p:txBody>
          <a:bodyPr>
            <a:spAutoFit/>
          </a:bodyPr>
          <a:lstStyle/>
          <a:p>
            <a:pPr>
              <a:spcBef>
                <a:spcPct val="50000"/>
              </a:spcBef>
              <a:defRPr/>
            </a:pPr>
            <a:r>
              <a:rPr lang="en-US" sz="4000" b="1" dirty="0">
                <a:solidFill>
                  <a:schemeClr val="tx1"/>
                </a:solidFill>
                <a:latin typeface="+mj-lt"/>
              </a:rPr>
              <a:t>Step 2: Activating Your Account</a:t>
            </a: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9" y="990600"/>
            <a:ext cx="8229601" cy="4014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3200400"/>
            <a:ext cx="7772400" cy="1362075"/>
          </a:xfrm>
        </p:spPr>
        <p:txBody>
          <a:bodyPr/>
          <a:lstStyle/>
          <a:p>
            <a:pPr algn="ctr"/>
            <a:r>
              <a:rPr lang="en-US" dirty="0" smtClean="0"/>
              <a:t>INITIATING AN APPLICATION FOR A Fellow</a:t>
            </a:r>
            <a:endParaRPr lang="en-US" dirty="0"/>
          </a:p>
        </p:txBody>
      </p:sp>
      <p:pic>
        <p:nvPicPr>
          <p:cNvPr id="6" name="Picture 2"/>
          <p:cNvPicPr>
            <a:picLocks noChangeAspect="1" noChangeArrowheads="1"/>
          </p:cNvPicPr>
          <p:nvPr/>
        </p:nvPicPr>
        <p:blipFill>
          <a:blip r:embed="rId2" cstate="print"/>
          <a:srcRect/>
          <a:stretch>
            <a:fillRect/>
          </a:stretch>
        </p:blipFill>
        <p:spPr bwMode="auto">
          <a:xfrm>
            <a:off x="257175" y="1028700"/>
            <a:ext cx="8629650" cy="11811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a:stretch>
            <a:fillRect/>
          </a:stretch>
        </p:blipFill>
        <p:spPr bwMode="auto">
          <a:xfrm>
            <a:off x="609600" y="1761825"/>
            <a:ext cx="8001000" cy="5096175"/>
          </a:xfrm>
          <a:prstGeom prst="rect">
            <a:avLst/>
          </a:prstGeom>
          <a:noFill/>
          <a:ln w="9525">
            <a:noFill/>
            <a:miter lim="800000"/>
            <a:headEnd/>
            <a:tailEnd/>
          </a:ln>
        </p:spPr>
      </p:pic>
      <p:sp>
        <p:nvSpPr>
          <p:cNvPr id="7" name="TextBox 6"/>
          <p:cNvSpPr txBox="1"/>
          <p:nvPr/>
        </p:nvSpPr>
        <p:spPr>
          <a:xfrm>
            <a:off x="152400" y="829270"/>
            <a:ext cx="8771568" cy="923330"/>
          </a:xfrm>
          <a:prstGeom prst="rect">
            <a:avLst/>
          </a:prstGeom>
          <a:noFill/>
        </p:spPr>
        <p:txBody>
          <a:bodyPr wrap="none" rtlCol="0">
            <a:spAutoFit/>
          </a:bodyPr>
          <a:lstStyle/>
          <a:p>
            <a:r>
              <a:rPr lang="en-US" dirty="0" smtClean="0"/>
              <a:t>A </a:t>
            </a:r>
            <a:r>
              <a:rPr lang="en-US" dirty="0" smtClean="0"/>
              <a:t>Fellow </a:t>
            </a:r>
            <a:r>
              <a:rPr lang="en-US" dirty="0" smtClean="0"/>
              <a:t>registering in G5 for the first time will be prompted to update </a:t>
            </a:r>
          </a:p>
          <a:p>
            <a:r>
              <a:rPr lang="en-US" dirty="0" smtClean="0"/>
              <a:t>their profile after they initiate the log in activation link.  They </a:t>
            </a:r>
            <a:r>
              <a:rPr lang="en-US" b="1" dirty="0" smtClean="0">
                <a:solidFill>
                  <a:srgbClr val="FF0000"/>
                </a:solidFill>
              </a:rPr>
              <a:t>MUST</a:t>
            </a:r>
            <a:r>
              <a:rPr lang="en-US" dirty="0" smtClean="0"/>
              <a:t> select </a:t>
            </a:r>
            <a:r>
              <a:rPr lang="en-US" b="1" dirty="0" smtClean="0">
                <a:solidFill>
                  <a:srgbClr val="FF0000"/>
                </a:solidFill>
              </a:rPr>
              <a:t>NO</a:t>
            </a:r>
            <a:r>
              <a:rPr lang="en-US" dirty="0" smtClean="0"/>
              <a:t> when asked </a:t>
            </a:r>
          </a:p>
          <a:p>
            <a:r>
              <a:rPr lang="en-US" b="1" dirty="0" smtClean="0">
                <a:solidFill>
                  <a:srgbClr val="FF0000"/>
                </a:solidFill>
              </a:rPr>
              <a:t>“Are you a Project Director / State Director?”</a:t>
            </a:r>
          </a:p>
        </p:txBody>
      </p:sp>
      <p:sp>
        <p:nvSpPr>
          <p:cNvPr id="9" name="Text Box 6"/>
          <p:cNvSpPr txBox="1">
            <a:spLocks noChangeArrowheads="1"/>
          </p:cNvSpPr>
          <p:nvPr/>
        </p:nvSpPr>
        <p:spPr bwMode="auto">
          <a:xfrm>
            <a:off x="228600" y="168275"/>
            <a:ext cx="8686800" cy="707886"/>
          </a:xfrm>
          <a:prstGeom prst="rect">
            <a:avLst/>
          </a:prstGeom>
          <a:noFill/>
          <a:ln w="9525">
            <a:noFill/>
            <a:miter lim="800000"/>
            <a:headEnd/>
            <a:tailEnd/>
          </a:ln>
        </p:spPr>
        <p:txBody>
          <a:bodyPr>
            <a:spAutoFit/>
          </a:bodyPr>
          <a:lstStyle/>
          <a:p>
            <a:pPr>
              <a:spcBef>
                <a:spcPct val="50000"/>
              </a:spcBef>
              <a:defRPr/>
            </a:pPr>
            <a:r>
              <a:rPr lang="en-US" sz="4000" b="1" dirty="0" smtClean="0">
                <a:solidFill>
                  <a:schemeClr val="tx1"/>
                </a:solidFill>
                <a:latin typeface="+mj-lt"/>
              </a:rPr>
              <a:t>Logging in as a Fellow</a:t>
            </a:r>
            <a:endParaRPr lang="en-US" sz="4000" b="1" dirty="0">
              <a:solidFill>
                <a:schemeClr val="tx1"/>
              </a:solidFill>
              <a:latin typeface="+mj-l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2" cstate="print"/>
          <a:srcRect/>
          <a:stretch>
            <a:fillRect/>
          </a:stretch>
        </p:blipFill>
        <p:spPr bwMode="auto">
          <a:xfrm>
            <a:off x="685799" y="2209800"/>
            <a:ext cx="8294487" cy="3307459"/>
          </a:xfrm>
          <a:prstGeom prst="rect">
            <a:avLst/>
          </a:prstGeom>
          <a:noFill/>
          <a:ln w="9525">
            <a:noFill/>
            <a:miter lim="800000"/>
            <a:headEnd/>
            <a:tailEnd/>
          </a:ln>
        </p:spPr>
      </p:pic>
      <p:sp>
        <p:nvSpPr>
          <p:cNvPr id="13" name="TextBox 12"/>
          <p:cNvSpPr txBox="1"/>
          <p:nvPr/>
        </p:nvSpPr>
        <p:spPr>
          <a:xfrm>
            <a:off x="685800" y="990600"/>
            <a:ext cx="8001000" cy="646331"/>
          </a:xfrm>
          <a:prstGeom prst="rect">
            <a:avLst/>
          </a:prstGeom>
          <a:noFill/>
        </p:spPr>
        <p:txBody>
          <a:bodyPr wrap="square" rtlCol="0">
            <a:spAutoFit/>
          </a:bodyPr>
          <a:lstStyle/>
          <a:p>
            <a:r>
              <a:rPr lang="en-US" dirty="0" smtClean="0"/>
              <a:t>A list of applications in progress can be viewed by selecting  </a:t>
            </a:r>
            <a:r>
              <a:rPr lang="en-US" dirty="0" smtClean="0">
                <a:hlinkClick r:id="rId3"/>
              </a:rPr>
              <a:t>“Package Submission” </a:t>
            </a:r>
            <a:r>
              <a:rPr lang="en-US" dirty="0" smtClean="0"/>
              <a:t> from the Grant Setup header</a:t>
            </a:r>
            <a:endParaRPr lang="en-US" dirty="0"/>
          </a:p>
        </p:txBody>
      </p:sp>
      <p:sp>
        <p:nvSpPr>
          <p:cNvPr id="4" name="Left Arrow 3"/>
          <p:cNvSpPr/>
          <p:nvPr/>
        </p:nvSpPr>
        <p:spPr>
          <a:xfrm rot="18951047">
            <a:off x="3433271" y="3925915"/>
            <a:ext cx="928037" cy="388621"/>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57200"/>
            <a:ext cx="8382000" cy="1981200"/>
          </a:xfrm>
        </p:spPr>
        <p:txBody>
          <a:bodyPr>
            <a:normAutofit/>
          </a:bodyPr>
          <a:lstStyle/>
          <a:p>
            <a:pPr lvl="1"/>
            <a:endParaRPr lang="en-US" sz="1400" dirty="0" smtClean="0"/>
          </a:p>
          <a:p>
            <a:pPr>
              <a:buNone/>
            </a:pPr>
            <a:r>
              <a:rPr lang="en-US" sz="1800" dirty="0" smtClean="0"/>
              <a:t>To start a new package users should select the Initiate a New Application button</a:t>
            </a:r>
          </a:p>
          <a:p>
            <a:pPr>
              <a:buNone/>
            </a:pPr>
            <a:endParaRPr lang="en-US" sz="1800" dirty="0" smtClean="0"/>
          </a:p>
          <a:p>
            <a:pPr>
              <a:buNone/>
            </a:pPr>
            <a:r>
              <a:rPr lang="en-US" sz="1800" dirty="0" smtClean="0"/>
              <a:t>Applications in progress are listed in the Application Packages screen shown below</a:t>
            </a:r>
          </a:p>
          <a:p>
            <a:pPr lvl="1"/>
            <a:r>
              <a:rPr lang="en-US" sz="1600" dirty="0" smtClean="0"/>
              <a:t>Here you can  Modify, Delete, Submit /</a:t>
            </a:r>
            <a:r>
              <a:rPr lang="en-US" sz="1600" dirty="0" err="1" smtClean="0"/>
              <a:t>Unsubmit</a:t>
            </a:r>
            <a:r>
              <a:rPr lang="en-US" sz="1600" dirty="0" smtClean="0"/>
              <a:t>  or Initiate applications</a:t>
            </a:r>
          </a:p>
          <a:p>
            <a:pPr>
              <a:buNone/>
            </a:pPr>
            <a:endParaRPr lang="en-US" sz="1800" dirty="0" smtClean="0"/>
          </a:p>
          <a:p>
            <a:pPr lvl="1"/>
            <a:endParaRPr lang="en-US" sz="1400" dirty="0"/>
          </a:p>
        </p:txBody>
      </p:sp>
      <p:grpSp>
        <p:nvGrpSpPr>
          <p:cNvPr id="9" name="Group 8"/>
          <p:cNvGrpSpPr/>
          <p:nvPr/>
        </p:nvGrpSpPr>
        <p:grpSpPr>
          <a:xfrm>
            <a:off x="180975" y="2590800"/>
            <a:ext cx="8810625" cy="3362325"/>
            <a:chOff x="152400" y="3276600"/>
            <a:chExt cx="8810625" cy="3362325"/>
          </a:xfrm>
        </p:grpSpPr>
        <p:pic>
          <p:nvPicPr>
            <p:cNvPr id="4" name="Picture 3"/>
            <p:cNvPicPr>
              <a:picLocks noChangeAspect="1" noChangeArrowheads="1"/>
            </p:cNvPicPr>
            <p:nvPr/>
          </p:nvPicPr>
          <p:blipFill>
            <a:blip r:embed="rId2" cstate="print"/>
            <a:srcRect/>
            <a:stretch>
              <a:fillRect/>
            </a:stretch>
          </p:blipFill>
          <p:spPr bwMode="auto">
            <a:xfrm>
              <a:off x="304800" y="3276600"/>
              <a:ext cx="8658225" cy="3362325"/>
            </a:xfrm>
            <a:prstGeom prst="rect">
              <a:avLst/>
            </a:prstGeom>
            <a:noFill/>
            <a:ln w="9525">
              <a:noFill/>
              <a:miter lim="800000"/>
              <a:headEnd/>
              <a:tailEnd/>
            </a:ln>
          </p:spPr>
        </p:pic>
        <p:sp>
          <p:nvSpPr>
            <p:cNvPr id="6" name="TextBox 5"/>
            <p:cNvSpPr txBox="1"/>
            <p:nvPr/>
          </p:nvSpPr>
          <p:spPr>
            <a:xfrm>
              <a:off x="152400" y="5345668"/>
              <a:ext cx="1752600" cy="369332"/>
            </a:xfrm>
            <a:prstGeom prst="rect">
              <a:avLst/>
            </a:prstGeom>
            <a:noFill/>
            <a:ln w="19050">
              <a:solidFill>
                <a:srgbClr val="FF0000"/>
              </a:solidFill>
            </a:ln>
          </p:spPr>
          <p:txBody>
            <a:bodyPr wrap="square" rtlCol="0">
              <a:spAutoFit/>
            </a:bodyPr>
            <a:lstStyle/>
            <a:p>
              <a:endParaRPr lang="en-US" dirty="0"/>
            </a:p>
          </p:txBody>
        </p:sp>
        <p:sp>
          <p:nvSpPr>
            <p:cNvPr id="7" name="TextBox 6"/>
            <p:cNvSpPr txBox="1"/>
            <p:nvPr/>
          </p:nvSpPr>
          <p:spPr>
            <a:xfrm>
              <a:off x="2057400" y="5334000"/>
              <a:ext cx="1752600" cy="369332"/>
            </a:xfrm>
            <a:prstGeom prst="rect">
              <a:avLst/>
            </a:prstGeom>
            <a:noFill/>
            <a:ln w="19050">
              <a:solidFill>
                <a:srgbClr val="FF0000"/>
              </a:solidFill>
            </a:ln>
          </p:spPr>
          <p:txBody>
            <a:bodyPr wrap="square" rtlCol="0">
              <a:spAutoFit/>
            </a:bodyPr>
            <a:lstStyle/>
            <a:p>
              <a:endParaRPr lang="en-US" dirty="0"/>
            </a:p>
          </p:txBody>
        </p:sp>
        <p:sp>
          <p:nvSpPr>
            <p:cNvPr id="8" name="TextBox 7"/>
            <p:cNvSpPr txBox="1"/>
            <p:nvPr/>
          </p:nvSpPr>
          <p:spPr>
            <a:xfrm>
              <a:off x="1600200" y="6248400"/>
              <a:ext cx="2286000" cy="369332"/>
            </a:xfrm>
            <a:prstGeom prst="rect">
              <a:avLst/>
            </a:prstGeom>
            <a:noFill/>
            <a:ln w="19050">
              <a:solidFill>
                <a:srgbClr val="FF0000"/>
              </a:solidFill>
            </a:ln>
          </p:spPr>
          <p:txBody>
            <a:bodyPr wrap="square" rtlCol="0">
              <a:spAutoFit/>
            </a:bodyPr>
            <a:lstStyle/>
            <a:p>
              <a:endParaRPr lang="en-US" dirty="0"/>
            </a:p>
          </p:txBody>
        </p:sp>
      </p:grpSp>
      <p:sp>
        <p:nvSpPr>
          <p:cNvPr id="10" name="Left Arrow 9"/>
          <p:cNvSpPr/>
          <p:nvPr/>
        </p:nvSpPr>
        <p:spPr>
          <a:xfrm>
            <a:off x="4191000" y="5638800"/>
            <a:ext cx="928037" cy="388621"/>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496669"/>
            <a:ext cx="9011057" cy="646331"/>
          </a:xfrm>
          <a:prstGeom prst="rect">
            <a:avLst/>
          </a:prstGeom>
          <a:noFill/>
        </p:spPr>
        <p:txBody>
          <a:bodyPr wrap="none" rtlCol="0">
            <a:spAutoFit/>
          </a:bodyPr>
          <a:lstStyle/>
          <a:p>
            <a:pPr>
              <a:buNone/>
            </a:pPr>
            <a:r>
              <a:rPr lang="en-US" dirty="0" smtClean="0"/>
              <a:t>Selecting “Initiate New Package” will populate all of the available applications.  After selecting </a:t>
            </a:r>
          </a:p>
          <a:p>
            <a:pPr>
              <a:buNone/>
            </a:pPr>
            <a:r>
              <a:rPr lang="en-US" dirty="0" smtClean="0"/>
              <a:t>The  84.022 package radio button, the user will be prompted with a question.</a:t>
            </a:r>
            <a:endParaRPr lang="en-US"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1219200"/>
            <a:ext cx="8626054" cy="4810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1524000" y="3624618"/>
            <a:ext cx="2209800" cy="369332"/>
          </a:xfrm>
          <a:prstGeom prst="rect">
            <a:avLst/>
          </a:prstGeom>
          <a:noFill/>
          <a:ln w="28575">
            <a:solidFill>
              <a:srgbClr val="FF0000"/>
            </a:solidFill>
          </a:ln>
        </p:spPr>
        <p:txBody>
          <a:bodyPr wrap="square" rtlCol="0">
            <a:spAutoFit/>
          </a:bodyPr>
          <a:lstStyle/>
          <a:p>
            <a:endParaRPr lang="en-US" dirty="0"/>
          </a:p>
        </p:txBody>
      </p:sp>
      <p:sp>
        <p:nvSpPr>
          <p:cNvPr id="10" name="Left Arrow 9"/>
          <p:cNvSpPr/>
          <p:nvPr/>
        </p:nvSpPr>
        <p:spPr>
          <a:xfrm rot="10800000">
            <a:off x="76200" y="3694984"/>
            <a:ext cx="457201" cy="2286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304800" y="2133600"/>
            <a:ext cx="8498276" cy="3657600"/>
          </a:xfrm>
          <a:prstGeom prst="rect">
            <a:avLst/>
          </a:prstGeom>
          <a:noFill/>
          <a:ln w="9525">
            <a:noFill/>
            <a:miter lim="800000"/>
            <a:headEnd/>
            <a:tailEnd/>
          </a:ln>
        </p:spPr>
      </p:pic>
      <p:sp>
        <p:nvSpPr>
          <p:cNvPr id="4" name="TextBox 3"/>
          <p:cNvSpPr txBox="1"/>
          <p:nvPr/>
        </p:nvSpPr>
        <p:spPr>
          <a:xfrm>
            <a:off x="152400" y="685800"/>
            <a:ext cx="8314456" cy="1569660"/>
          </a:xfrm>
          <a:prstGeom prst="rect">
            <a:avLst/>
          </a:prstGeom>
          <a:noFill/>
        </p:spPr>
        <p:txBody>
          <a:bodyPr wrap="none" rtlCol="0">
            <a:spAutoFit/>
          </a:bodyPr>
          <a:lstStyle/>
          <a:p>
            <a:r>
              <a:rPr lang="en-US" sz="2000" dirty="0" smtClean="0"/>
              <a:t>The </a:t>
            </a:r>
            <a:r>
              <a:rPr lang="en-US" sz="2000" b="1" dirty="0" smtClean="0">
                <a:solidFill>
                  <a:srgbClr val="FF0000"/>
                </a:solidFill>
              </a:rPr>
              <a:t>Fellow</a:t>
            </a:r>
            <a:r>
              <a:rPr lang="en-US" sz="2000" dirty="0" smtClean="0"/>
              <a:t> must select </a:t>
            </a:r>
            <a:r>
              <a:rPr lang="en-US" sz="2000" b="1" dirty="0" smtClean="0">
                <a:solidFill>
                  <a:srgbClr val="FF0000"/>
                </a:solidFill>
              </a:rPr>
              <a:t>NO</a:t>
            </a:r>
            <a:r>
              <a:rPr lang="en-US" sz="2000" dirty="0" smtClean="0"/>
              <a:t> to this question: “Are you registering as a </a:t>
            </a:r>
          </a:p>
          <a:p>
            <a:r>
              <a:rPr lang="en-US" sz="2000" dirty="0" smtClean="0"/>
              <a:t>Fellowship Fulbright – Hays Doctoral Dissertation or Faculty Abroad Director?”</a:t>
            </a:r>
          </a:p>
          <a:p>
            <a:endParaRPr lang="en-US" sz="2000" dirty="0" smtClean="0"/>
          </a:p>
          <a:p>
            <a:r>
              <a:rPr lang="en-US" sz="1600" dirty="0" smtClean="0"/>
              <a:t>(The </a:t>
            </a:r>
            <a:r>
              <a:rPr lang="en-US" sz="1600" b="1" dirty="0" smtClean="0">
                <a:solidFill>
                  <a:srgbClr val="FF0000"/>
                </a:solidFill>
              </a:rPr>
              <a:t>Project Director </a:t>
            </a:r>
            <a:r>
              <a:rPr lang="en-US" sz="1600" dirty="0" smtClean="0"/>
              <a:t>must select  </a:t>
            </a:r>
            <a:r>
              <a:rPr lang="en-US" sz="1600" b="1" dirty="0" smtClean="0">
                <a:solidFill>
                  <a:srgbClr val="FF0000"/>
                </a:solidFill>
              </a:rPr>
              <a:t>YES </a:t>
            </a:r>
            <a:r>
              <a:rPr lang="en-US" sz="1600" dirty="0" smtClean="0"/>
              <a:t>when asked this question)</a:t>
            </a:r>
          </a:p>
          <a:p>
            <a:endParaRPr lang="en-US" dirty="0"/>
          </a:p>
        </p:txBody>
      </p:sp>
      <p:sp>
        <p:nvSpPr>
          <p:cNvPr id="5" name="Left Arrow 4"/>
          <p:cNvSpPr/>
          <p:nvPr/>
        </p:nvSpPr>
        <p:spPr>
          <a:xfrm>
            <a:off x="1447800" y="3429000"/>
            <a:ext cx="457201" cy="2286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61913" y="1524000"/>
            <a:ext cx="9020175" cy="4638675"/>
          </a:xfrm>
          <a:prstGeom prst="rect">
            <a:avLst/>
          </a:prstGeom>
          <a:noFill/>
          <a:ln w="9525">
            <a:noFill/>
            <a:miter lim="800000"/>
            <a:headEnd/>
            <a:tailEnd/>
          </a:ln>
        </p:spPr>
      </p:pic>
      <p:sp>
        <p:nvSpPr>
          <p:cNvPr id="5" name="TextBox 4"/>
          <p:cNvSpPr txBox="1"/>
          <p:nvPr/>
        </p:nvSpPr>
        <p:spPr>
          <a:xfrm>
            <a:off x="400086" y="685800"/>
            <a:ext cx="184731" cy="646331"/>
          </a:xfrm>
          <a:prstGeom prst="rect">
            <a:avLst/>
          </a:prstGeom>
          <a:noFill/>
        </p:spPr>
        <p:txBody>
          <a:bodyPr wrap="none" rtlCol="0">
            <a:spAutoFit/>
          </a:bodyPr>
          <a:lstStyle/>
          <a:p>
            <a:endParaRPr lang="en-US" dirty="0"/>
          </a:p>
          <a:p>
            <a:endParaRPr lang="en-US" dirty="0"/>
          </a:p>
        </p:txBody>
      </p:sp>
      <p:sp>
        <p:nvSpPr>
          <p:cNvPr id="6" name="TextBox 5"/>
          <p:cNvSpPr txBox="1"/>
          <p:nvPr/>
        </p:nvSpPr>
        <p:spPr>
          <a:xfrm>
            <a:off x="152400" y="1030069"/>
            <a:ext cx="5474960" cy="646331"/>
          </a:xfrm>
          <a:prstGeom prst="rect">
            <a:avLst/>
          </a:prstGeom>
          <a:noFill/>
        </p:spPr>
        <p:txBody>
          <a:bodyPr wrap="none" rtlCol="0">
            <a:spAutoFit/>
          </a:bodyPr>
          <a:lstStyle/>
          <a:p>
            <a:r>
              <a:rPr lang="en-US" dirty="0" smtClean="0"/>
              <a:t>The selected application will be added to the package list</a:t>
            </a:r>
            <a:endParaRPr lang="en-US" dirty="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178175"/>
            <a:ext cx="7772400" cy="1470025"/>
          </a:xfrm>
        </p:spPr>
        <p:txBody>
          <a:bodyPr/>
          <a:lstStyle/>
          <a:p>
            <a:r>
              <a:rPr lang="en-US" dirty="0" smtClean="0"/>
              <a:t>G5 USER REGISTRATION</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257175" y="1028700"/>
            <a:ext cx="8629650" cy="118110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a:bodyPr>
          <a:lstStyle/>
          <a:p>
            <a:pPr algn="l"/>
            <a:r>
              <a:rPr lang="en-US" sz="1800" dirty="0" smtClean="0"/>
              <a:t>Once applications have been added you can alternatively view Application Packages, by selecting  </a:t>
            </a:r>
            <a:r>
              <a:rPr lang="en-US" sz="1800" dirty="0" smtClean="0">
                <a:hlinkClick r:id="rId2"/>
              </a:rPr>
              <a:t>“Click Here” to view My Applications</a:t>
            </a:r>
            <a:r>
              <a:rPr lang="en-US" sz="1800" dirty="0" smtClean="0"/>
              <a:t> from the Home Page after logging in.</a:t>
            </a:r>
            <a:endParaRPr lang="en-US" sz="1800" dirty="0"/>
          </a:p>
        </p:txBody>
      </p:sp>
      <p:grpSp>
        <p:nvGrpSpPr>
          <p:cNvPr id="9" name="Group 8"/>
          <p:cNvGrpSpPr/>
          <p:nvPr/>
        </p:nvGrpSpPr>
        <p:grpSpPr>
          <a:xfrm>
            <a:off x="685800" y="2362200"/>
            <a:ext cx="8001000" cy="2667000"/>
            <a:chOff x="666750" y="1219200"/>
            <a:chExt cx="5734050" cy="1600200"/>
          </a:xfrm>
        </p:grpSpPr>
        <p:pic>
          <p:nvPicPr>
            <p:cNvPr id="12" name="Picture 4"/>
            <p:cNvPicPr>
              <a:picLocks noChangeAspect="1" noChangeArrowheads="1"/>
            </p:cNvPicPr>
            <p:nvPr/>
          </p:nvPicPr>
          <p:blipFill>
            <a:blip r:embed="rId3" cstate="print"/>
            <a:srcRect/>
            <a:stretch>
              <a:fillRect/>
            </a:stretch>
          </p:blipFill>
          <p:spPr bwMode="auto">
            <a:xfrm>
              <a:off x="666750" y="1219200"/>
              <a:ext cx="5734050" cy="1600200"/>
            </a:xfrm>
            <a:prstGeom prst="rect">
              <a:avLst/>
            </a:prstGeom>
            <a:noFill/>
            <a:ln w="9525">
              <a:noFill/>
              <a:miter lim="800000"/>
              <a:headEnd/>
              <a:tailEnd/>
            </a:ln>
          </p:spPr>
        </p:pic>
        <p:sp>
          <p:nvSpPr>
            <p:cNvPr id="13" name="Left Arrow 12"/>
            <p:cNvSpPr/>
            <p:nvPr/>
          </p:nvSpPr>
          <p:spPr>
            <a:xfrm rot="11980175">
              <a:off x="2702374" y="1903124"/>
              <a:ext cx="978408" cy="484632"/>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1800" dirty="0" smtClean="0"/>
              <a:t>Once an applicant begins their application and completes the DDRA form, the Reference forms will automatically generate.</a:t>
            </a:r>
            <a:endParaRPr lang="en-US" sz="18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026" y="1447800"/>
            <a:ext cx="8439150"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1800" dirty="0" smtClean="0"/>
              <a:t>Below is a sample Referee form that the Fellow will need to complete to initiate the referral process.  Upon completion the Referee will receive an email with a link which will allow him/her to complete a recommendation on behalf of the fellow.</a:t>
            </a:r>
            <a:br>
              <a:rPr lang="en-US" sz="1800" dirty="0" smtClean="0"/>
            </a:br>
            <a:r>
              <a:rPr lang="en-US" sz="1800" dirty="0" smtClean="0"/>
              <a:t/>
            </a:r>
            <a:br>
              <a:rPr lang="en-US" sz="1800" dirty="0" smtClean="0"/>
            </a:br>
            <a:r>
              <a:rPr lang="en-US" sz="1800" dirty="0" smtClean="0"/>
              <a:t>Be sure to verify that the email address of your referee is correct.  G5 will send the referee request to the email address you input in this screen.</a:t>
            </a:r>
            <a:endParaRPr lang="en-US" sz="1800" dirty="0"/>
          </a:p>
        </p:txBody>
      </p:sp>
      <p:pic>
        <p:nvPicPr>
          <p:cNvPr id="3074" name="Picture 2"/>
          <p:cNvPicPr>
            <a:picLocks noChangeAspect="1" noChangeArrowheads="1"/>
          </p:cNvPicPr>
          <p:nvPr/>
        </p:nvPicPr>
        <p:blipFill>
          <a:blip r:embed="rId2" cstate="print"/>
          <a:srcRect/>
          <a:stretch>
            <a:fillRect/>
          </a:stretch>
        </p:blipFill>
        <p:spPr bwMode="auto">
          <a:xfrm>
            <a:off x="109538" y="2047875"/>
            <a:ext cx="8924925" cy="4581525"/>
          </a:xfrm>
          <a:prstGeom prst="rect">
            <a:avLst/>
          </a:prstGeom>
          <a:noFill/>
          <a:ln w="9525">
            <a:noFill/>
            <a:miter lim="800000"/>
            <a:headEnd/>
            <a:tailEnd/>
          </a:ln>
        </p:spPr>
      </p:pic>
      <p:sp>
        <p:nvSpPr>
          <p:cNvPr id="4" name="Left Arrow 3"/>
          <p:cNvSpPr/>
          <p:nvPr/>
        </p:nvSpPr>
        <p:spPr>
          <a:xfrm rot="19035140">
            <a:off x="4445868" y="4949374"/>
            <a:ext cx="928037" cy="388621"/>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28600" y="1524000"/>
            <a:ext cx="8686800" cy="4414964"/>
          </a:xfrm>
          <a:prstGeom prst="rect">
            <a:avLst/>
          </a:prstGeom>
          <a:noFill/>
          <a:ln w="9525">
            <a:noFill/>
            <a:miter lim="800000"/>
            <a:headEnd/>
            <a:tailEnd/>
          </a:ln>
        </p:spPr>
      </p:pic>
      <p:sp>
        <p:nvSpPr>
          <p:cNvPr id="7" name="TextBox 6"/>
          <p:cNvSpPr txBox="1"/>
          <p:nvPr/>
        </p:nvSpPr>
        <p:spPr>
          <a:xfrm>
            <a:off x="400086" y="685800"/>
            <a:ext cx="7528664" cy="923330"/>
          </a:xfrm>
          <a:prstGeom prst="rect">
            <a:avLst/>
          </a:prstGeom>
          <a:noFill/>
        </p:spPr>
        <p:txBody>
          <a:bodyPr wrap="none" rtlCol="0">
            <a:spAutoFit/>
          </a:bodyPr>
          <a:lstStyle/>
          <a:p>
            <a:r>
              <a:rPr lang="en-US" dirty="0"/>
              <a:t>A referee </a:t>
            </a:r>
            <a:r>
              <a:rPr lang="en-US" b="1" dirty="0">
                <a:solidFill>
                  <a:srgbClr val="FF0000"/>
                </a:solidFill>
              </a:rPr>
              <a:t>CANNOT</a:t>
            </a:r>
            <a:r>
              <a:rPr lang="en-US" dirty="0"/>
              <a:t> submit a referral if the </a:t>
            </a:r>
            <a:r>
              <a:rPr lang="en-US" b="1" dirty="0">
                <a:solidFill>
                  <a:srgbClr val="FF0000"/>
                </a:solidFill>
              </a:rPr>
              <a:t>Fellow </a:t>
            </a:r>
            <a:r>
              <a:rPr lang="en-US" dirty="0"/>
              <a:t>or</a:t>
            </a:r>
            <a:r>
              <a:rPr lang="en-US" b="1" dirty="0">
                <a:solidFill>
                  <a:srgbClr val="FF0000"/>
                </a:solidFill>
              </a:rPr>
              <a:t> </a:t>
            </a:r>
            <a:r>
              <a:rPr lang="en-US" dirty="0"/>
              <a:t>the</a:t>
            </a:r>
            <a:r>
              <a:rPr lang="en-US" b="1" dirty="0">
                <a:solidFill>
                  <a:srgbClr val="FF0000"/>
                </a:solidFill>
              </a:rPr>
              <a:t> Project Director </a:t>
            </a:r>
            <a:r>
              <a:rPr lang="en-US" dirty="0"/>
              <a:t>have </a:t>
            </a:r>
          </a:p>
          <a:p>
            <a:r>
              <a:rPr lang="en-US" dirty="0" smtClean="0"/>
              <a:t>submitted </a:t>
            </a:r>
            <a:r>
              <a:rPr lang="en-US" dirty="0"/>
              <a:t>their application packages</a:t>
            </a:r>
          </a:p>
          <a:p>
            <a:endParaRPr lang="en-US" dirty="0"/>
          </a:p>
        </p:txBody>
      </p:sp>
      <p:sp>
        <p:nvSpPr>
          <p:cNvPr id="10" name="TextBox 9"/>
          <p:cNvSpPr txBox="1"/>
          <p:nvPr/>
        </p:nvSpPr>
        <p:spPr>
          <a:xfrm>
            <a:off x="228600" y="3048000"/>
            <a:ext cx="6019800" cy="369332"/>
          </a:xfrm>
          <a:prstGeom prst="rect">
            <a:avLst/>
          </a:prstGeom>
          <a:noFill/>
          <a:ln w="25400">
            <a:solidFill>
              <a:srgbClr val="FF0000"/>
            </a:solidFill>
          </a:ln>
        </p:spPr>
        <p:txBody>
          <a:bodyPr wrap="square" rtlCol="0">
            <a:spAutoFit/>
          </a:bodyPr>
          <a:lstStyle/>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923" y="498101"/>
            <a:ext cx="8229600" cy="1143000"/>
          </a:xfrm>
        </p:spPr>
        <p:txBody>
          <a:bodyPr>
            <a:normAutofit fontScale="90000"/>
          </a:bodyPr>
          <a:lstStyle/>
          <a:p>
            <a:pPr algn="l"/>
            <a:r>
              <a:rPr lang="en-US" sz="1800" dirty="0" smtClean="0"/>
              <a:t>Once a Referee form has been sent, the status of the form will change to “Sent to Referee” as shown below.</a:t>
            </a:r>
            <a:br>
              <a:rPr lang="en-US" sz="1800" dirty="0" smtClean="0"/>
            </a:br>
            <a:r>
              <a:rPr lang="en-US" sz="1800" dirty="0" smtClean="0"/>
              <a:t>After the Reference form has completed and returned by the Referee, the status of the form will change to “Complete”.</a:t>
            </a:r>
            <a:br>
              <a:rPr lang="en-US" sz="1800" dirty="0" smtClean="0"/>
            </a:br>
            <a:endParaRPr lang="en-US" sz="1800"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735" y="1752600"/>
            <a:ext cx="8073723"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599" y="5257800"/>
            <a:ext cx="7768924"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Left Arrow 9"/>
          <p:cNvSpPr/>
          <p:nvPr/>
        </p:nvSpPr>
        <p:spPr>
          <a:xfrm rot="19375151">
            <a:off x="6179009" y="3905881"/>
            <a:ext cx="959005" cy="403845"/>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eft Arrow 12"/>
          <p:cNvSpPr/>
          <p:nvPr/>
        </p:nvSpPr>
        <p:spPr>
          <a:xfrm rot="8919857">
            <a:off x="4568527" y="5477713"/>
            <a:ext cx="959005" cy="403845"/>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57845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1151965"/>
            <a:ext cx="9014243" cy="5257275"/>
          </a:xfrm>
          <a:prstGeom prst="rect">
            <a:avLst/>
          </a:prstGeom>
          <a:noFill/>
          <a:ln w="9525">
            <a:noFill/>
            <a:miter lim="800000"/>
            <a:headEnd/>
            <a:tailEnd/>
          </a:ln>
        </p:spPr>
      </p:pic>
      <p:sp>
        <p:nvSpPr>
          <p:cNvPr id="2" name="Title 1"/>
          <p:cNvSpPr>
            <a:spLocks noGrp="1"/>
          </p:cNvSpPr>
          <p:nvPr>
            <p:ph type="title"/>
          </p:nvPr>
        </p:nvSpPr>
        <p:spPr/>
        <p:txBody>
          <a:bodyPr>
            <a:normAutofit/>
          </a:bodyPr>
          <a:lstStyle/>
          <a:p>
            <a:pPr algn="l"/>
            <a:r>
              <a:rPr lang="en-US" sz="1800" dirty="0" smtClean="0"/>
              <a:t>When the fellow tries to submit their package, they are prompted with a warning message shown below. </a:t>
            </a:r>
            <a:endParaRPr lang="en-US" sz="1800" dirty="0"/>
          </a:p>
        </p:txBody>
      </p:sp>
      <p:sp>
        <p:nvSpPr>
          <p:cNvPr id="5" name="Rectangle 4"/>
          <p:cNvSpPr/>
          <p:nvPr/>
        </p:nvSpPr>
        <p:spPr>
          <a:xfrm>
            <a:off x="381000" y="5181600"/>
            <a:ext cx="8458200" cy="685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Helpful Hints</a:t>
            </a:r>
            <a:endParaRPr lang="en-US" dirty="0"/>
          </a:p>
        </p:txBody>
      </p:sp>
      <p:sp>
        <p:nvSpPr>
          <p:cNvPr id="3" name="Content Placeholder 2"/>
          <p:cNvSpPr>
            <a:spLocks noGrp="1"/>
          </p:cNvSpPr>
          <p:nvPr>
            <p:ph idx="1"/>
          </p:nvPr>
        </p:nvSpPr>
        <p:spPr>
          <a:xfrm>
            <a:off x="457200" y="1600200"/>
            <a:ext cx="8229600" cy="4800600"/>
          </a:xfrm>
        </p:spPr>
        <p:txBody>
          <a:bodyPr>
            <a:normAutofit/>
          </a:bodyPr>
          <a:lstStyle/>
          <a:p>
            <a:r>
              <a:rPr lang="en-US" sz="2200" dirty="0" smtClean="0"/>
              <a:t>A Fellow cannot submit their application after the Project Director has submitted the institution’s application.</a:t>
            </a:r>
          </a:p>
          <a:p>
            <a:endParaRPr lang="en-US" sz="2200" dirty="0" smtClean="0"/>
          </a:p>
          <a:p>
            <a:r>
              <a:rPr lang="en-US" sz="2200" dirty="0" smtClean="0"/>
              <a:t>The Project director must first “unsubmit” the institution’s application if a fellow wants to “unsubmit” their application.</a:t>
            </a:r>
          </a:p>
          <a:p>
            <a:endParaRPr lang="en-US" sz="2200" dirty="0" smtClean="0"/>
          </a:p>
          <a:p>
            <a:r>
              <a:rPr lang="en-US" sz="2200" dirty="0" smtClean="0">
                <a:solidFill>
                  <a:srgbClr val="C00000"/>
                </a:solidFill>
              </a:rPr>
              <a:t>A referee cannot submit their recommendations if a fellow or project director has submitted their application.</a:t>
            </a:r>
          </a:p>
          <a:p>
            <a:endParaRPr lang="en-US" sz="2200" dirty="0" smtClean="0"/>
          </a:p>
          <a:p>
            <a:r>
              <a:rPr lang="en-US" sz="2200" dirty="0" smtClean="0"/>
              <a:t>The Project Director and the Applicant must be associated with the same institution in G5.</a:t>
            </a:r>
            <a:endParaRPr lang="en-US" sz="2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612775" y="228600"/>
            <a:ext cx="8153400" cy="990600"/>
          </a:xfrm>
        </p:spPr>
        <p:txBody>
          <a:bodyPr>
            <a:normAutofit fontScale="90000"/>
          </a:bodyPr>
          <a:lstStyle/>
          <a:p>
            <a:pPr eaLnBrk="1" fontAlgn="auto" hangingPunct="1">
              <a:spcAft>
                <a:spcPts val="0"/>
              </a:spcAft>
              <a:defRPr/>
            </a:pPr>
            <a:r>
              <a:rPr lang="en-US" sz="3600" dirty="0" smtClean="0">
                <a:solidFill>
                  <a:schemeClr val="bg1"/>
                </a:solidFill>
              </a:rPr>
              <a:t>Section A:  Registration/Login</a:t>
            </a:r>
            <a:br>
              <a:rPr lang="en-US" sz="3600" dirty="0" smtClean="0">
                <a:solidFill>
                  <a:schemeClr val="bg1"/>
                </a:solidFill>
              </a:rPr>
            </a:br>
            <a:r>
              <a:rPr lang="en-US" sz="3600" dirty="0" smtClean="0">
                <a:solidFill>
                  <a:schemeClr val="bg1"/>
                </a:solidFill>
              </a:rPr>
              <a:t>Pgs.3-13 </a:t>
            </a:r>
            <a:br>
              <a:rPr lang="en-US" sz="3600" dirty="0" smtClean="0">
                <a:solidFill>
                  <a:schemeClr val="bg1"/>
                </a:solidFill>
              </a:rPr>
            </a:br>
            <a:endParaRPr lang="en-US" sz="3600" dirty="0" smtClean="0">
              <a:solidFill>
                <a:schemeClr val="bg1"/>
              </a:solidFill>
            </a:endParaRPr>
          </a:p>
        </p:txBody>
      </p:sp>
      <p:sp>
        <p:nvSpPr>
          <p:cNvPr id="4098" name="Slide Number Placeholder 5"/>
          <p:cNvSpPr>
            <a:spLocks noGrp="1"/>
          </p:cNvSpPr>
          <p:nvPr>
            <p:ph type="sldNum" sz="quarter" idx="12"/>
          </p:nvPr>
        </p:nvSpPr>
        <p:spPr/>
        <p:txBody>
          <a:bodyPr>
            <a:normAutofit/>
          </a:bodyPr>
          <a:lstStyle/>
          <a:p>
            <a:pPr>
              <a:defRPr/>
            </a:pPr>
            <a:fld id="{0808134E-2C89-4A0E-8C72-BECC6BC88E43}" type="slidenum">
              <a:rPr lang="en-US"/>
              <a:pPr>
                <a:defRPr/>
              </a:pPr>
              <a:t>3</a:t>
            </a:fld>
            <a:endParaRPr lang="en-US" dirty="0"/>
          </a:p>
        </p:txBody>
      </p:sp>
      <p:sp>
        <p:nvSpPr>
          <p:cNvPr id="7" name="Text Box 6"/>
          <p:cNvSpPr txBox="1">
            <a:spLocks noChangeArrowheads="1"/>
          </p:cNvSpPr>
          <p:nvPr/>
        </p:nvSpPr>
        <p:spPr bwMode="auto">
          <a:xfrm>
            <a:off x="228600" y="228600"/>
            <a:ext cx="8686800" cy="707886"/>
          </a:xfrm>
          <a:prstGeom prst="rect">
            <a:avLst/>
          </a:prstGeom>
          <a:noFill/>
          <a:ln w="9525">
            <a:noFill/>
            <a:miter lim="800000"/>
            <a:headEnd/>
            <a:tailEnd/>
          </a:ln>
        </p:spPr>
        <p:txBody>
          <a:bodyPr>
            <a:spAutoFit/>
          </a:bodyPr>
          <a:lstStyle/>
          <a:p>
            <a:pPr>
              <a:spcBef>
                <a:spcPct val="50000"/>
              </a:spcBef>
              <a:defRPr/>
            </a:pPr>
            <a:r>
              <a:rPr lang="en-US" sz="4000" b="1" dirty="0">
                <a:solidFill>
                  <a:schemeClr val="tx1"/>
                </a:solidFill>
                <a:latin typeface="+mj-lt"/>
              </a:rPr>
              <a:t>Step 1: Registering </a:t>
            </a:r>
            <a:r>
              <a:rPr lang="en-US" sz="4000" b="1" dirty="0" smtClean="0">
                <a:solidFill>
                  <a:schemeClr val="tx1"/>
                </a:solidFill>
                <a:latin typeface="+mj-lt"/>
              </a:rPr>
              <a:t>with </a:t>
            </a:r>
            <a:r>
              <a:rPr lang="en-US" sz="4000" b="1" dirty="0">
                <a:solidFill>
                  <a:schemeClr val="tx1"/>
                </a:solidFill>
                <a:latin typeface="+mj-lt"/>
              </a:rPr>
              <a:t>G5</a:t>
            </a:r>
          </a:p>
        </p:txBody>
      </p:sp>
      <p:pic>
        <p:nvPicPr>
          <p:cNvPr id="13317" name="Picture 8"/>
          <p:cNvPicPr>
            <a:picLocks noChangeAspect="1" noChangeArrowheads="1"/>
          </p:cNvPicPr>
          <p:nvPr/>
        </p:nvPicPr>
        <p:blipFill>
          <a:blip r:embed="rId2" cstate="print"/>
          <a:srcRect/>
          <a:stretch>
            <a:fillRect/>
          </a:stretch>
        </p:blipFill>
        <p:spPr bwMode="auto">
          <a:xfrm>
            <a:off x="904875" y="1524000"/>
            <a:ext cx="7480300" cy="4178300"/>
          </a:xfrm>
          <a:prstGeom prst="rect">
            <a:avLst/>
          </a:prstGeom>
          <a:noFill/>
          <a:ln w="9525">
            <a:noFill/>
            <a:miter lim="800000"/>
            <a:headEnd/>
            <a:tailEnd/>
          </a:ln>
        </p:spPr>
      </p:pic>
      <p:sp>
        <p:nvSpPr>
          <p:cNvPr id="13318" name="AutoShape 4"/>
          <p:cNvSpPr>
            <a:spLocks noChangeArrowheads="1"/>
          </p:cNvSpPr>
          <p:nvPr/>
        </p:nvSpPr>
        <p:spPr bwMode="auto">
          <a:xfrm rot="8778319" flipH="1">
            <a:off x="2181225" y="3367088"/>
            <a:ext cx="414338" cy="295275"/>
          </a:xfrm>
          <a:prstGeom prst="leftArrow">
            <a:avLst>
              <a:gd name="adj1" fmla="val 51046"/>
              <a:gd name="adj2" fmla="val 58039"/>
            </a:avLst>
          </a:prstGeom>
          <a:solidFill>
            <a:srgbClr val="FF3300"/>
          </a:solidFill>
          <a:ln w="9525">
            <a:solidFill>
              <a:schemeClr val="tx1"/>
            </a:solidFill>
            <a:miter lim="800000"/>
            <a:headEnd/>
            <a:tailEnd/>
          </a:ln>
        </p:spPr>
        <p:txBody>
          <a:bodyPr wrap="none" anchor="ctr"/>
          <a:lstStyle/>
          <a:p>
            <a:endParaRPr lang="en-US"/>
          </a:p>
        </p:txBody>
      </p:sp>
      <p:sp>
        <p:nvSpPr>
          <p:cNvPr id="11" name="Rectangle 2"/>
          <p:cNvSpPr txBox="1">
            <a:spLocks noChangeArrowheads="1"/>
          </p:cNvSpPr>
          <p:nvPr/>
        </p:nvSpPr>
        <p:spPr>
          <a:xfrm>
            <a:off x="228600" y="5791200"/>
            <a:ext cx="8686800" cy="1066800"/>
          </a:xfrm>
          <a:prstGeom prst="rect">
            <a:avLst/>
          </a:prstGeom>
        </p:spPr>
        <p:txBody>
          <a:bodyPr anchor="ctr"/>
          <a:lstStyle/>
          <a:p>
            <a:pPr algn="l" eaLnBrk="1" fontAlgn="auto" hangingPunct="1">
              <a:spcAft>
                <a:spcPts val="0"/>
              </a:spcAft>
              <a:defRPr/>
            </a:pPr>
            <a:r>
              <a:rPr lang="en-US" sz="1600" dirty="0" smtClean="0">
                <a:solidFill>
                  <a:schemeClr val="tx1"/>
                </a:solidFill>
                <a:latin typeface="+mn-lt"/>
                <a:ea typeface="+mj-ea"/>
                <a:cs typeface="+mj-cs"/>
              </a:rPr>
              <a:t>To </a:t>
            </a:r>
            <a:r>
              <a:rPr lang="en-US" sz="1600" dirty="0">
                <a:solidFill>
                  <a:schemeClr val="tx1"/>
                </a:solidFill>
                <a:latin typeface="+mn-lt"/>
                <a:ea typeface="+mj-ea"/>
                <a:cs typeface="+mj-cs"/>
              </a:rPr>
              <a:t>register go to www.g5.gov and click the </a:t>
            </a:r>
            <a:r>
              <a:rPr lang="en-US" sz="1600" u="sng" dirty="0">
                <a:solidFill>
                  <a:schemeClr val="tx1"/>
                </a:solidFill>
                <a:latin typeface="+mn-lt"/>
                <a:ea typeface="+mj-ea"/>
                <a:cs typeface="+mj-cs"/>
              </a:rPr>
              <a:t>Sign up &gt;</a:t>
            </a:r>
            <a:r>
              <a:rPr lang="en-US" sz="1600" dirty="0">
                <a:solidFill>
                  <a:schemeClr val="tx1"/>
                </a:solidFill>
                <a:latin typeface="+mn-lt"/>
                <a:ea typeface="+mj-ea"/>
                <a:cs typeface="+mj-cs"/>
              </a:rPr>
              <a:t> link. </a:t>
            </a:r>
            <a:br>
              <a:rPr lang="en-US" sz="1600" dirty="0">
                <a:solidFill>
                  <a:schemeClr val="tx1"/>
                </a:solidFill>
                <a:latin typeface="+mn-lt"/>
                <a:ea typeface="+mj-ea"/>
                <a:cs typeface="+mj-cs"/>
              </a:rPr>
            </a:br>
            <a:r>
              <a:rPr lang="en-US" sz="1600" dirty="0">
                <a:solidFill>
                  <a:schemeClr val="tx1"/>
                </a:solidFill>
                <a:latin typeface="+mn-lt"/>
                <a:ea typeface="+mj-ea"/>
                <a:cs typeface="+mj-cs"/>
              </a:rPr>
              <a:t>The image displays the G5 Welcome Page and has an arrow pointing at the Sign Up link which moves the user to the next screen for registration.</a:t>
            </a:r>
            <a:r>
              <a:rPr lang="en-US" sz="1600" dirty="0">
                <a:solidFill>
                  <a:schemeClr val="tx1"/>
                </a:solidFill>
                <a:latin typeface="Arial" charset="0"/>
                <a:ea typeface="+mj-ea"/>
                <a:cs typeface="+mj-cs"/>
              </a:rPr>
              <a:t/>
            </a:r>
            <a:br>
              <a:rPr lang="en-US" sz="1600" dirty="0">
                <a:solidFill>
                  <a:schemeClr val="tx1"/>
                </a:solidFill>
                <a:latin typeface="Arial" charset="0"/>
                <a:ea typeface="+mj-ea"/>
                <a:cs typeface="+mj-cs"/>
              </a:rPr>
            </a:br>
            <a:endParaRPr lang="en-US" sz="1600" dirty="0">
              <a:solidFill>
                <a:schemeClr val="tx1"/>
              </a:solidFill>
              <a:latin typeface="Arial" charset="0"/>
              <a:ea typeface="+mj-ea"/>
              <a:cs typeface="+mj-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899025" y="1447800"/>
            <a:ext cx="3863975" cy="5181600"/>
          </a:xfrm>
        </p:spPr>
        <p:txBody>
          <a:bodyPr/>
          <a:lstStyle/>
          <a:p>
            <a:pPr algn="ctr" eaLnBrk="1" hangingPunct="1">
              <a:defRPr/>
            </a:pPr>
            <a:r>
              <a:rPr lang="en-US" sz="2000" dirty="0" smtClean="0">
                <a:solidFill>
                  <a:schemeClr val="tx1"/>
                </a:solidFill>
                <a:latin typeface="+mn-lt"/>
              </a:rPr>
              <a:t>The </a:t>
            </a:r>
            <a:r>
              <a:rPr lang="en-US" sz="2000" u="sng" dirty="0" smtClean="0">
                <a:solidFill>
                  <a:schemeClr val="tx1"/>
                </a:solidFill>
                <a:latin typeface="+mn-lt"/>
              </a:rPr>
              <a:t>Sign up &gt;</a:t>
            </a:r>
            <a:r>
              <a:rPr lang="en-US" sz="2000" dirty="0" smtClean="0">
                <a:solidFill>
                  <a:schemeClr val="tx1"/>
                </a:solidFill>
                <a:latin typeface="+mn-lt"/>
              </a:rPr>
              <a:t> link brings you to the User Registration screen. This screen requires you to enter the fields marked by a red asterisk. The telephone and fax number must be ten numbers only. </a:t>
            </a:r>
            <a:r>
              <a:rPr lang="en-US" sz="2000" b="1" dirty="0" smtClean="0">
                <a:solidFill>
                  <a:schemeClr val="tx1"/>
                </a:solidFill>
                <a:latin typeface="+mn-lt"/>
              </a:rPr>
              <a:t>You must register with a valid email address in order to receive the activation link for your account. </a:t>
            </a:r>
            <a:r>
              <a:rPr lang="en-US" sz="2000" dirty="0" smtClean="0">
                <a:solidFill>
                  <a:schemeClr val="tx1"/>
                </a:solidFill>
                <a:latin typeface="+mn-lt"/>
              </a:rPr>
              <a:t>When you have finished completing the form click the </a:t>
            </a:r>
            <a:r>
              <a:rPr lang="en-US" sz="2000" u="sng" dirty="0" smtClean="0">
                <a:solidFill>
                  <a:schemeClr val="tx1"/>
                </a:solidFill>
                <a:latin typeface="+mn-lt"/>
              </a:rPr>
              <a:t>Continue</a:t>
            </a:r>
            <a:r>
              <a:rPr lang="en-US" sz="2000" dirty="0" smtClean="0">
                <a:solidFill>
                  <a:schemeClr val="tx1"/>
                </a:solidFill>
                <a:latin typeface="+mn-lt"/>
              </a:rPr>
              <a:t> button.</a:t>
            </a:r>
          </a:p>
        </p:txBody>
      </p:sp>
      <p:sp>
        <p:nvSpPr>
          <p:cNvPr id="6147" name="Slide Number Placeholder 2"/>
          <p:cNvSpPr>
            <a:spLocks noGrp="1"/>
          </p:cNvSpPr>
          <p:nvPr>
            <p:ph type="sldNum" sz="quarter" idx="12"/>
          </p:nvPr>
        </p:nvSpPr>
        <p:spPr/>
        <p:txBody>
          <a:bodyPr>
            <a:normAutofit/>
          </a:bodyPr>
          <a:lstStyle/>
          <a:p>
            <a:pPr>
              <a:defRPr/>
            </a:pPr>
            <a:fld id="{40B99D6F-763E-4E9F-9E48-42918B84D387}" type="slidenum">
              <a:rPr lang="en-US"/>
              <a:pPr>
                <a:defRPr/>
              </a:pPr>
              <a:t>4</a:t>
            </a:fld>
            <a:endParaRPr lang="en-US" dirty="0"/>
          </a:p>
        </p:txBody>
      </p:sp>
      <p:sp>
        <p:nvSpPr>
          <p:cNvPr id="9" name="Text Box 6"/>
          <p:cNvSpPr txBox="1">
            <a:spLocks noChangeArrowheads="1"/>
          </p:cNvSpPr>
          <p:nvPr/>
        </p:nvSpPr>
        <p:spPr bwMode="auto">
          <a:xfrm>
            <a:off x="228600" y="228600"/>
            <a:ext cx="8686800" cy="707886"/>
          </a:xfrm>
          <a:prstGeom prst="rect">
            <a:avLst/>
          </a:prstGeom>
          <a:noFill/>
          <a:ln w="9525">
            <a:noFill/>
            <a:miter lim="800000"/>
            <a:headEnd/>
            <a:tailEnd/>
          </a:ln>
        </p:spPr>
        <p:txBody>
          <a:bodyPr>
            <a:spAutoFit/>
          </a:bodyPr>
          <a:lstStyle/>
          <a:p>
            <a:pPr>
              <a:spcBef>
                <a:spcPct val="50000"/>
              </a:spcBef>
              <a:defRPr/>
            </a:pPr>
            <a:r>
              <a:rPr lang="en-US" sz="4000" b="1" dirty="0">
                <a:solidFill>
                  <a:schemeClr val="tx1"/>
                </a:solidFill>
                <a:latin typeface="+mj-lt"/>
              </a:rPr>
              <a:t>Step 1: Registering with G5</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063562"/>
            <a:ext cx="4185313" cy="5413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AutoShape 5"/>
          <p:cNvSpPr>
            <a:spLocks noChangeArrowheads="1"/>
          </p:cNvSpPr>
          <p:nvPr/>
        </p:nvSpPr>
        <p:spPr bwMode="auto">
          <a:xfrm rot="10800000" flipH="1">
            <a:off x="2133600" y="6096000"/>
            <a:ext cx="609600" cy="304800"/>
          </a:xfrm>
          <a:prstGeom prst="leftArrow">
            <a:avLst>
              <a:gd name="adj1" fmla="val 51046"/>
              <a:gd name="adj2" fmla="val 58333"/>
            </a:avLst>
          </a:prstGeom>
          <a:solidFill>
            <a:srgbClr val="FF3300"/>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2"/>
          <p:cNvSpPr>
            <a:spLocks noGrp="1"/>
          </p:cNvSpPr>
          <p:nvPr>
            <p:ph type="sldNum" sz="quarter" idx="12"/>
          </p:nvPr>
        </p:nvSpPr>
        <p:spPr/>
        <p:txBody>
          <a:bodyPr>
            <a:normAutofit/>
          </a:bodyPr>
          <a:lstStyle/>
          <a:p>
            <a:pPr>
              <a:defRPr/>
            </a:pPr>
            <a:fld id="{3AA86476-8E02-4ADA-B69D-4496829DF3D9}" type="slidenum">
              <a:rPr lang="en-US"/>
              <a:pPr>
                <a:defRPr/>
              </a:pPr>
              <a:t>5</a:t>
            </a:fld>
            <a:endParaRPr lang="en-US" dirty="0"/>
          </a:p>
        </p:txBody>
      </p:sp>
      <p:sp>
        <p:nvSpPr>
          <p:cNvPr id="9" name="Text Box 6"/>
          <p:cNvSpPr txBox="1">
            <a:spLocks noChangeArrowheads="1"/>
          </p:cNvSpPr>
          <p:nvPr/>
        </p:nvSpPr>
        <p:spPr bwMode="auto">
          <a:xfrm>
            <a:off x="228600" y="228600"/>
            <a:ext cx="8686800" cy="707886"/>
          </a:xfrm>
          <a:prstGeom prst="rect">
            <a:avLst/>
          </a:prstGeom>
          <a:noFill/>
          <a:ln w="9525">
            <a:noFill/>
            <a:miter lim="800000"/>
            <a:headEnd/>
            <a:tailEnd/>
          </a:ln>
        </p:spPr>
        <p:txBody>
          <a:bodyPr>
            <a:spAutoFit/>
          </a:bodyPr>
          <a:lstStyle/>
          <a:p>
            <a:pPr>
              <a:spcBef>
                <a:spcPct val="50000"/>
              </a:spcBef>
              <a:defRPr/>
            </a:pPr>
            <a:r>
              <a:rPr lang="en-US" sz="4000" b="1" dirty="0">
                <a:solidFill>
                  <a:schemeClr val="tx1"/>
                </a:solidFill>
                <a:latin typeface="+mj-lt"/>
              </a:rPr>
              <a:t>Step 1: Registering with G5</a:t>
            </a:r>
          </a:p>
        </p:txBody>
      </p:sp>
      <p:sp>
        <p:nvSpPr>
          <p:cNvPr id="15364" name="Rectangle 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15365" name="Rectangle 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pic>
        <p:nvPicPr>
          <p:cNvPr id="15366" name="Picture 8"/>
          <p:cNvPicPr>
            <a:picLocks noChangeAspect="1" noChangeArrowheads="1"/>
          </p:cNvPicPr>
          <p:nvPr/>
        </p:nvPicPr>
        <p:blipFill>
          <a:blip r:embed="rId2" cstate="print"/>
          <a:srcRect l="3209" t="73746" r="5775" b="6195"/>
          <a:stretch>
            <a:fillRect/>
          </a:stretch>
        </p:blipFill>
        <p:spPr bwMode="auto">
          <a:xfrm>
            <a:off x="685800" y="1905000"/>
            <a:ext cx="7799388" cy="1250950"/>
          </a:xfrm>
          <a:prstGeom prst="rect">
            <a:avLst/>
          </a:prstGeom>
          <a:noFill/>
          <a:ln w="9525">
            <a:noFill/>
            <a:miter lim="800000"/>
            <a:headEnd/>
            <a:tailEnd/>
          </a:ln>
        </p:spPr>
      </p:pic>
      <p:pic>
        <p:nvPicPr>
          <p:cNvPr id="15367" name="Picture 7"/>
          <p:cNvPicPr>
            <a:picLocks noChangeAspect="1" noChangeArrowheads="1"/>
          </p:cNvPicPr>
          <p:nvPr/>
        </p:nvPicPr>
        <p:blipFill>
          <a:blip r:embed="rId3" cstate="print"/>
          <a:srcRect l="3209" t="39676" r="5775" b="31493"/>
          <a:stretch>
            <a:fillRect/>
          </a:stretch>
        </p:blipFill>
        <p:spPr bwMode="auto">
          <a:xfrm>
            <a:off x="685800" y="3241675"/>
            <a:ext cx="7799388" cy="1787525"/>
          </a:xfrm>
          <a:prstGeom prst="rect">
            <a:avLst/>
          </a:prstGeom>
          <a:noFill/>
          <a:ln w="9525">
            <a:noFill/>
            <a:miter lim="800000"/>
            <a:headEnd/>
            <a:tailEnd/>
          </a:ln>
        </p:spPr>
      </p:pic>
      <p:sp>
        <p:nvSpPr>
          <p:cNvPr id="15368" name="Rectangle 9"/>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15369" name="AutoShape 5"/>
          <p:cNvSpPr>
            <a:spLocks noChangeArrowheads="1"/>
          </p:cNvSpPr>
          <p:nvPr/>
        </p:nvSpPr>
        <p:spPr bwMode="auto">
          <a:xfrm rot="5400000" flipH="1">
            <a:off x="685800" y="3733800"/>
            <a:ext cx="609600" cy="304800"/>
          </a:xfrm>
          <a:prstGeom prst="leftArrow">
            <a:avLst>
              <a:gd name="adj1" fmla="val 51046"/>
              <a:gd name="adj2" fmla="val 58333"/>
            </a:avLst>
          </a:prstGeom>
          <a:solidFill>
            <a:srgbClr val="FF3300"/>
          </a:solidFill>
          <a:ln w="9525">
            <a:solidFill>
              <a:schemeClr val="tx1"/>
            </a:solidFill>
            <a:miter lim="800000"/>
            <a:headEnd/>
            <a:tailEnd/>
          </a:ln>
        </p:spPr>
        <p:txBody>
          <a:bodyPr wrap="none" anchor="ctr"/>
          <a:lstStyle/>
          <a:p>
            <a:endParaRPr lang="en-US"/>
          </a:p>
        </p:txBody>
      </p:sp>
      <p:sp>
        <p:nvSpPr>
          <p:cNvPr id="15370" name="AutoShape 5"/>
          <p:cNvSpPr>
            <a:spLocks noChangeArrowheads="1"/>
          </p:cNvSpPr>
          <p:nvPr/>
        </p:nvSpPr>
        <p:spPr bwMode="auto">
          <a:xfrm rot="10800000" flipH="1">
            <a:off x="2743200" y="4648200"/>
            <a:ext cx="609600" cy="304800"/>
          </a:xfrm>
          <a:prstGeom prst="leftArrow">
            <a:avLst>
              <a:gd name="adj1" fmla="val 51046"/>
              <a:gd name="adj2" fmla="val 58333"/>
            </a:avLst>
          </a:prstGeom>
          <a:solidFill>
            <a:srgbClr val="FF3300"/>
          </a:solidFill>
          <a:ln w="9525">
            <a:solidFill>
              <a:schemeClr val="tx1"/>
            </a:solidFill>
            <a:miter lim="800000"/>
            <a:headEnd/>
            <a:tailEnd/>
          </a:ln>
        </p:spPr>
        <p:txBody>
          <a:bodyPr wrap="none" anchor="ctr"/>
          <a:lstStyle/>
          <a:p>
            <a:endParaRPr lang="en-US"/>
          </a:p>
        </p:txBody>
      </p:sp>
      <p:sp>
        <p:nvSpPr>
          <p:cNvPr id="13" name="Rectangle 2"/>
          <p:cNvSpPr txBox="1">
            <a:spLocks noChangeArrowheads="1"/>
          </p:cNvSpPr>
          <p:nvPr/>
        </p:nvSpPr>
        <p:spPr>
          <a:xfrm>
            <a:off x="228600" y="5791200"/>
            <a:ext cx="8686800" cy="1066800"/>
          </a:xfrm>
          <a:prstGeom prst="rect">
            <a:avLst/>
          </a:prstGeom>
        </p:spPr>
        <p:txBody>
          <a:bodyPr anchor="ctr"/>
          <a:lstStyle/>
          <a:p>
            <a:pPr algn="l" eaLnBrk="1" fontAlgn="auto" hangingPunct="1">
              <a:spcAft>
                <a:spcPts val="0"/>
              </a:spcAft>
              <a:defRPr/>
            </a:pPr>
            <a:r>
              <a:rPr lang="en-US" sz="1600" dirty="0">
                <a:solidFill>
                  <a:schemeClr val="tx1"/>
                </a:solidFill>
                <a:latin typeface="+mn-lt"/>
              </a:rPr>
              <a:t>The Summary screen allows you to review and verify the information entered. If you agree to the terms listed in orange, select the Agree radio button and click the </a:t>
            </a:r>
            <a:r>
              <a:rPr lang="en-US" sz="1600" u="sng" dirty="0">
                <a:solidFill>
                  <a:schemeClr val="tx1"/>
                </a:solidFill>
                <a:latin typeface="+mn-lt"/>
              </a:rPr>
              <a:t>Submit</a:t>
            </a:r>
            <a:r>
              <a:rPr lang="en-US" sz="1600" dirty="0">
                <a:solidFill>
                  <a:schemeClr val="tx1"/>
                </a:solidFill>
                <a:latin typeface="+mn-lt"/>
              </a:rPr>
              <a:t> button.</a:t>
            </a:r>
            <a:r>
              <a:rPr lang="en-US" sz="1600" dirty="0">
                <a:solidFill>
                  <a:schemeClr val="tx1"/>
                </a:solidFill>
                <a:latin typeface="Arial" charset="0"/>
                <a:ea typeface="+mj-ea"/>
                <a:cs typeface="+mj-cs"/>
              </a:rPr>
              <a:t/>
            </a:r>
            <a:br>
              <a:rPr lang="en-US" sz="1600" dirty="0">
                <a:solidFill>
                  <a:schemeClr val="tx1"/>
                </a:solidFill>
                <a:latin typeface="Arial" charset="0"/>
                <a:ea typeface="+mj-ea"/>
                <a:cs typeface="+mj-cs"/>
              </a:rPr>
            </a:br>
            <a:endParaRPr lang="en-US" sz="1600" dirty="0">
              <a:solidFill>
                <a:schemeClr val="tx1"/>
              </a:solidFill>
              <a:latin typeface="Arial" charset="0"/>
              <a:ea typeface="+mj-ea"/>
              <a:cs typeface="+mj-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2"/>
          <p:cNvSpPr>
            <a:spLocks noGrp="1"/>
          </p:cNvSpPr>
          <p:nvPr>
            <p:ph type="sldNum" sz="quarter" idx="12"/>
          </p:nvPr>
        </p:nvSpPr>
        <p:spPr/>
        <p:txBody>
          <a:bodyPr>
            <a:normAutofit/>
          </a:bodyPr>
          <a:lstStyle/>
          <a:p>
            <a:pPr>
              <a:defRPr/>
            </a:pPr>
            <a:fld id="{8A9D4A18-74D6-4822-874A-E66F14A2A6D3}" type="slidenum">
              <a:rPr lang="en-US"/>
              <a:pPr>
                <a:defRPr/>
              </a:pPr>
              <a:t>6</a:t>
            </a:fld>
            <a:endParaRPr lang="en-US" dirty="0"/>
          </a:p>
        </p:txBody>
      </p:sp>
      <p:sp>
        <p:nvSpPr>
          <p:cNvPr id="9" name="Text Box 6"/>
          <p:cNvSpPr txBox="1">
            <a:spLocks noChangeArrowheads="1"/>
          </p:cNvSpPr>
          <p:nvPr/>
        </p:nvSpPr>
        <p:spPr bwMode="auto">
          <a:xfrm>
            <a:off x="228600" y="228600"/>
            <a:ext cx="8686800" cy="707886"/>
          </a:xfrm>
          <a:prstGeom prst="rect">
            <a:avLst/>
          </a:prstGeom>
          <a:noFill/>
          <a:ln w="9525">
            <a:noFill/>
            <a:miter lim="800000"/>
            <a:headEnd/>
            <a:tailEnd/>
          </a:ln>
        </p:spPr>
        <p:txBody>
          <a:bodyPr>
            <a:spAutoFit/>
          </a:bodyPr>
          <a:lstStyle/>
          <a:p>
            <a:pPr>
              <a:spcBef>
                <a:spcPct val="50000"/>
              </a:spcBef>
              <a:defRPr/>
            </a:pPr>
            <a:r>
              <a:rPr lang="en-US" sz="4000" b="1" dirty="0">
                <a:solidFill>
                  <a:schemeClr val="tx1"/>
                </a:solidFill>
                <a:latin typeface="+mj-lt"/>
              </a:rPr>
              <a:t>Step 1: Registering with G5</a:t>
            </a:r>
          </a:p>
        </p:txBody>
      </p:sp>
      <p:sp>
        <p:nvSpPr>
          <p:cNvPr id="16388" name="Rectangle 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16389" name="Rectangle 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16390" name="Rectangle 9"/>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13" name="Rectangle 4"/>
          <p:cNvSpPr txBox="1">
            <a:spLocks noChangeArrowheads="1"/>
          </p:cNvSpPr>
          <p:nvPr/>
        </p:nvSpPr>
        <p:spPr>
          <a:xfrm>
            <a:off x="152400" y="5867400"/>
            <a:ext cx="8534400" cy="762000"/>
          </a:xfrm>
          <a:prstGeom prst="rect">
            <a:avLst/>
          </a:prstGeom>
          <a:noFill/>
        </p:spPr>
        <p:txBody>
          <a:bodyPr/>
          <a:lstStyle/>
          <a:p>
            <a:pPr marL="319088" indent="-319088" algn="l" eaLnBrk="1" hangingPunct="1">
              <a:buClr>
                <a:schemeClr val="accent2"/>
              </a:buClr>
              <a:buSzPct val="60000"/>
              <a:defRPr/>
            </a:pPr>
            <a:endParaRPr lang="en-US" sz="1600" dirty="0">
              <a:solidFill>
                <a:schemeClr val="tx1"/>
              </a:solidFill>
              <a:latin typeface="+mn-lt"/>
            </a:endParaRPr>
          </a:p>
        </p:txBody>
      </p:sp>
      <p:sp>
        <p:nvSpPr>
          <p:cNvPr id="12" name="Rectangle 2"/>
          <p:cNvSpPr txBox="1">
            <a:spLocks noChangeArrowheads="1"/>
          </p:cNvSpPr>
          <p:nvPr/>
        </p:nvSpPr>
        <p:spPr>
          <a:xfrm>
            <a:off x="228600" y="5791200"/>
            <a:ext cx="8686800" cy="1066800"/>
          </a:xfrm>
          <a:prstGeom prst="rect">
            <a:avLst/>
          </a:prstGeom>
        </p:spPr>
        <p:txBody>
          <a:bodyPr anchor="ctr"/>
          <a:lstStyle/>
          <a:p>
            <a:pPr algn="l" eaLnBrk="1" fontAlgn="auto" hangingPunct="1">
              <a:spcAft>
                <a:spcPts val="0"/>
              </a:spcAft>
              <a:defRPr/>
            </a:pPr>
            <a:r>
              <a:rPr lang="en-US" sz="1600" dirty="0">
                <a:solidFill>
                  <a:schemeClr val="tx1"/>
                </a:solidFill>
                <a:latin typeface="+mn-lt"/>
              </a:rPr>
              <a:t>You will then see a Confirmation screen like the one above.  </a:t>
            </a:r>
          </a:p>
          <a:p>
            <a:pPr algn="l" eaLnBrk="1" fontAlgn="auto" hangingPunct="1">
              <a:spcAft>
                <a:spcPts val="0"/>
              </a:spcAft>
              <a:defRPr/>
            </a:pPr>
            <a:r>
              <a:rPr lang="en-US" sz="1600" dirty="0">
                <a:solidFill>
                  <a:schemeClr val="tx1"/>
                </a:solidFill>
                <a:latin typeface="+mn-lt"/>
              </a:rPr>
              <a:t>Please note that a link will be emailed to you at the email address you provided. </a:t>
            </a:r>
          </a:p>
          <a:p>
            <a:pPr algn="l" eaLnBrk="1" fontAlgn="auto" hangingPunct="1">
              <a:spcAft>
                <a:spcPts val="0"/>
              </a:spcAft>
              <a:defRPr/>
            </a:pPr>
            <a:r>
              <a:rPr lang="en-US" sz="1600" dirty="0">
                <a:solidFill>
                  <a:schemeClr val="tx1"/>
                </a:solidFill>
                <a:latin typeface="Arial" charset="0"/>
                <a:ea typeface="+mj-ea"/>
                <a:cs typeface="+mj-cs"/>
              </a:rPr>
              <a:t/>
            </a:r>
            <a:br>
              <a:rPr lang="en-US" sz="1600" dirty="0">
                <a:solidFill>
                  <a:schemeClr val="tx1"/>
                </a:solidFill>
                <a:latin typeface="Arial" charset="0"/>
                <a:ea typeface="+mj-ea"/>
                <a:cs typeface="+mj-cs"/>
              </a:rPr>
            </a:br>
            <a:endParaRPr lang="en-US" sz="1600" dirty="0">
              <a:solidFill>
                <a:schemeClr val="tx1"/>
              </a:solidFill>
              <a:latin typeface="Arial" charset="0"/>
              <a:ea typeface="+mj-ea"/>
              <a:cs typeface="+mj-cs"/>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2157413"/>
            <a:ext cx="4514850" cy="2543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26"/>
          <p:cNvSpPr>
            <a:spLocks noGrp="1" noChangeArrowheads="1"/>
          </p:cNvSpPr>
          <p:nvPr>
            <p:ph type="body" sz="half" idx="1"/>
          </p:nvPr>
        </p:nvSpPr>
        <p:spPr>
          <a:xfrm>
            <a:off x="152400" y="1524000"/>
            <a:ext cx="8763000" cy="838200"/>
          </a:xfrm>
        </p:spPr>
        <p:txBody>
          <a:bodyPr/>
          <a:lstStyle/>
          <a:p>
            <a:pPr marL="0" algn="ctr" eaLnBrk="1" hangingPunct="1">
              <a:spcBef>
                <a:spcPct val="0"/>
              </a:spcBef>
              <a:buFontTx/>
              <a:buNone/>
            </a:pPr>
            <a:r>
              <a:rPr lang="en-US" sz="2000" smtClean="0"/>
              <a:t>Shortly after you register you will receive an email message similar to the one below. Click the link and it will take you to G5 to activate your account.</a:t>
            </a:r>
          </a:p>
          <a:p>
            <a:pPr marL="0" algn="ctr" eaLnBrk="1" hangingPunct="1">
              <a:spcBef>
                <a:spcPct val="0"/>
              </a:spcBef>
              <a:buFontTx/>
              <a:buNone/>
            </a:pPr>
            <a:endParaRPr lang="en-US" sz="2000" smtClean="0"/>
          </a:p>
        </p:txBody>
      </p:sp>
      <p:sp>
        <p:nvSpPr>
          <p:cNvPr id="7170" name="Slide Number Placeholder 6"/>
          <p:cNvSpPr>
            <a:spLocks noGrp="1"/>
          </p:cNvSpPr>
          <p:nvPr>
            <p:ph type="sldNum" sz="quarter" idx="12"/>
          </p:nvPr>
        </p:nvSpPr>
        <p:spPr/>
        <p:txBody>
          <a:bodyPr>
            <a:normAutofit/>
          </a:bodyPr>
          <a:lstStyle/>
          <a:p>
            <a:pPr>
              <a:defRPr/>
            </a:pPr>
            <a:fld id="{A29DDB66-C9EC-4318-B4C5-FD03B5925B0F}" type="slidenum">
              <a:rPr lang="en-US" smtClean="0"/>
              <a:pPr>
                <a:defRPr/>
              </a:pPr>
              <a:t>7</a:t>
            </a:fld>
            <a:endParaRPr lang="en-US" dirty="0" smtClean="0"/>
          </a:p>
        </p:txBody>
      </p:sp>
      <p:sp>
        <p:nvSpPr>
          <p:cNvPr id="17412" name="Rectangle 1027"/>
          <p:cNvSpPr>
            <a:spLocks noChangeArrowheads="1"/>
          </p:cNvSpPr>
          <p:nvPr/>
        </p:nvSpPr>
        <p:spPr bwMode="auto">
          <a:xfrm>
            <a:off x="0" y="947738"/>
            <a:ext cx="9144000" cy="0"/>
          </a:xfrm>
          <a:prstGeom prst="rect">
            <a:avLst/>
          </a:prstGeom>
          <a:noFill/>
          <a:ln w="9525">
            <a:noFill/>
            <a:miter lim="800000"/>
            <a:headEnd/>
            <a:tailEnd/>
          </a:ln>
        </p:spPr>
        <p:txBody>
          <a:bodyPr wrap="none" anchor="ctr">
            <a:spAutoFit/>
          </a:bodyPr>
          <a:lstStyle/>
          <a:p>
            <a:endParaRPr lang="en-US"/>
          </a:p>
        </p:txBody>
      </p:sp>
      <p:sp>
        <p:nvSpPr>
          <p:cNvPr id="8" name="Text Box 6"/>
          <p:cNvSpPr txBox="1">
            <a:spLocks noChangeArrowheads="1"/>
          </p:cNvSpPr>
          <p:nvPr/>
        </p:nvSpPr>
        <p:spPr bwMode="auto">
          <a:xfrm>
            <a:off x="228600" y="168275"/>
            <a:ext cx="8686800" cy="707886"/>
          </a:xfrm>
          <a:prstGeom prst="rect">
            <a:avLst/>
          </a:prstGeom>
          <a:noFill/>
          <a:ln w="9525">
            <a:noFill/>
            <a:miter lim="800000"/>
            <a:headEnd/>
            <a:tailEnd/>
          </a:ln>
        </p:spPr>
        <p:txBody>
          <a:bodyPr>
            <a:spAutoFit/>
          </a:bodyPr>
          <a:lstStyle/>
          <a:p>
            <a:pPr>
              <a:spcBef>
                <a:spcPct val="50000"/>
              </a:spcBef>
              <a:defRPr/>
            </a:pPr>
            <a:r>
              <a:rPr lang="en-US" sz="4000" b="1" dirty="0">
                <a:solidFill>
                  <a:schemeClr val="tx1"/>
                </a:solidFill>
                <a:latin typeface="+mj-lt"/>
              </a:rPr>
              <a:t>Step 2: Activating Your Account</a:t>
            </a:r>
          </a:p>
        </p:txBody>
      </p:sp>
      <p:sp>
        <p:nvSpPr>
          <p:cNvPr id="11" name="Rectangle 2"/>
          <p:cNvSpPr txBox="1">
            <a:spLocks noChangeArrowheads="1"/>
          </p:cNvSpPr>
          <p:nvPr/>
        </p:nvSpPr>
        <p:spPr>
          <a:xfrm>
            <a:off x="228600" y="5410200"/>
            <a:ext cx="8686800" cy="1066800"/>
          </a:xfrm>
          <a:prstGeom prst="rect">
            <a:avLst/>
          </a:prstGeom>
        </p:spPr>
        <p:txBody>
          <a:bodyPr anchor="ctr"/>
          <a:lstStyle/>
          <a:p>
            <a:pPr algn="l" eaLnBrk="1" fontAlgn="auto" hangingPunct="1">
              <a:spcAft>
                <a:spcPts val="0"/>
              </a:spcAft>
              <a:defRPr/>
            </a:pPr>
            <a:endParaRPr lang="en-US" sz="1600" dirty="0">
              <a:solidFill>
                <a:schemeClr val="tx1"/>
              </a:solidFill>
              <a:latin typeface="Arial" charset="0"/>
              <a:ea typeface="+mj-ea"/>
              <a:cs typeface="+mj-cs"/>
            </a:endParaRPr>
          </a:p>
        </p:txBody>
      </p:sp>
      <p:sp>
        <p:nvSpPr>
          <p:cNvPr id="12" name="Rectangle 2"/>
          <p:cNvSpPr txBox="1">
            <a:spLocks noChangeArrowheads="1"/>
          </p:cNvSpPr>
          <p:nvPr/>
        </p:nvSpPr>
        <p:spPr>
          <a:xfrm>
            <a:off x="228600" y="5791200"/>
            <a:ext cx="8686800" cy="1066800"/>
          </a:xfrm>
          <a:prstGeom prst="rect">
            <a:avLst/>
          </a:prstGeom>
        </p:spPr>
        <p:txBody>
          <a:bodyPr anchor="ctr"/>
          <a:lstStyle/>
          <a:p>
            <a:pPr algn="l">
              <a:defRPr/>
            </a:pPr>
            <a:r>
              <a:rPr lang="en-US" sz="1600" dirty="0">
                <a:solidFill>
                  <a:schemeClr val="tx1"/>
                </a:solidFill>
                <a:latin typeface="+mn-lt"/>
              </a:rPr>
              <a:t>Please note depending on your email provider, the link may be re-formatted. If clicking on the link directly does not work, you can try copying the entire link and pasting it into your browser.</a:t>
            </a:r>
          </a:p>
          <a:p>
            <a:pPr algn="l" eaLnBrk="1" fontAlgn="auto" hangingPunct="1">
              <a:spcAft>
                <a:spcPts val="0"/>
              </a:spcAft>
              <a:defRPr/>
            </a:pPr>
            <a:r>
              <a:rPr lang="en-US" sz="1600" dirty="0">
                <a:solidFill>
                  <a:schemeClr val="tx1"/>
                </a:solidFill>
                <a:latin typeface="+mn-lt"/>
              </a:rPr>
              <a:t/>
            </a:r>
            <a:br>
              <a:rPr lang="en-US" sz="1600" dirty="0">
                <a:solidFill>
                  <a:schemeClr val="tx1"/>
                </a:solidFill>
                <a:latin typeface="+mn-lt"/>
              </a:rPr>
            </a:br>
            <a:endParaRPr lang="en-US" sz="1600" dirty="0">
              <a:solidFill>
                <a:schemeClr val="tx1"/>
              </a:solidFill>
              <a:latin typeface="+mn-l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7905" y="2203342"/>
            <a:ext cx="5486400" cy="3587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AutoShape 5"/>
          <p:cNvSpPr>
            <a:spLocks noChangeArrowheads="1"/>
          </p:cNvSpPr>
          <p:nvPr/>
        </p:nvSpPr>
        <p:spPr bwMode="auto">
          <a:xfrm rot="9615550" flipH="1">
            <a:off x="3965829" y="3844870"/>
            <a:ext cx="609600" cy="304800"/>
          </a:xfrm>
          <a:prstGeom prst="leftArrow">
            <a:avLst>
              <a:gd name="adj1" fmla="val 51046"/>
              <a:gd name="adj2" fmla="val 58333"/>
            </a:avLst>
          </a:prstGeom>
          <a:solidFill>
            <a:srgbClr val="FF3300"/>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Slide Number Placeholder 3"/>
          <p:cNvSpPr>
            <a:spLocks noGrp="1"/>
          </p:cNvSpPr>
          <p:nvPr>
            <p:ph type="sldNum" sz="quarter" idx="12"/>
          </p:nvPr>
        </p:nvSpPr>
        <p:spPr/>
        <p:txBody>
          <a:bodyPr>
            <a:normAutofit/>
          </a:bodyPr>
          <a:lstStyle/>
          <a:p>
            <a:pPr>
              <a:defRPr/>
            </a:pPr>
            <a:fld id="{2CAD8C29-56D3-4056-8237-E59A0F994188}" type="slidenum">
              <a:rPr lang="en-US"/>
              <a:pPr>
                <a:defRPr/>
              </a:pPr>
              <a:t>8</a:t>
            </a:fld>
            <a:endParaRPr lang="en-US" dirty="0"/>
          </a:p>
        </p:txBody>
      </p:sp>
      <p:sp>
        <p:nvSpPr>
          <p:cNvPr id="18437" name="AutoShape 5"/>
          <p:cNvSpPr>
            <a:spLocks noChangeArrowheads="1"/>
          </p:cNvSpPr>
          <p:nvPr/>
        </p:nvSpPr>
        <p:spPr bwMode="auto">
          <a:xfrm flipH="1">
            <a:off x="228600" y="4800600"/>
            <a:ext cx="609600" cy="304800"/>
          </a:xfrm>
          <a:prstGeom prst="leftArrow">
            <a:avLst>
              <a:gd name="adj1" fmla="val 51046"/>
              <a:gd name="adj2" fmla="val 58333"/>
            </a:avLst>
          </a:prstGeom>
          <a:solidFill>
            <a:srgbClr val="FF3300"/>
          </a:solidFill>
          <a:ln w="9525">
            <a:solidFill>
              <a:schemeClr val="tx1"/>
            </a:solidFill>
            <a:miter lim="800000"/>
            <a:headEnd/>
            <a:tailEnd/>
          </a:ln>
        </p:spPr>
        <p:txBody>
          <a:bodyPr wrap="none" anchor="ctr"/>
          <a:lstStyle/>
          <a:p>
            <a:endParaRPr lang="en-US"/>
          </a:p>
        </p:txBody>
      </p:sp>
      <p:sp>
        <p:nvSpPr>
          <p:cNvPr id="9" name="Text Box 6"/>
          <p:cNvSpPr txBox="1">
            <a:spLocks noChangeArrowheads="1"/>
          </p:cNvSpPr>
          <p:nvPr/>
        </p:nvSpPr>
        <p:spPr bwMode="auto">
          <a:xfrm>
            <a:off x="228600" y="168275"/>
            <a:ext cx="8686800" cy="707886"/>
          </a:xfrm>
          <a:prstGeom prst="rect">
            <a:avLst/>
          </a:prstGeom>
          <a:noFill/>
          <a:ln w="9525">
            <a:noFill/>
            <a:miter lim="800000"/>
            <a:headEnd/>
            <a:tailEnd/>
          </a:ln>
        </p:spPr>
        <p:txBody>
          <a:bodyPr>
            <a:spAutoFit/>
          </a:bodyPr>
          <a:lstStyle/>
          <a:p>
            <a:pPr>
              <a:spcBef>
                <a:spcPct val="50000"/>
              </a:spcBef>
              <a:defRPr/>
            </a:pPr>
            <a:r>
              <a:rPr lang="en-US" sz="4000" b="1" dirty="0">
                <a:solidFill>
                  <a:schemeClr val="tx1"/>
                </a:solidFill>
                <a:latin typeface="+mj-lt"/>
              </a:rPr>
              <a:t>Step 2: Activating Your Account</a:t>
            </a:r>
          </a:p>
        </p:txBody>
      </p:sp>
      <p:sp>
        <p:nvSpPr>
          <p:cNvPr id="11" name="Rectangle 2"/>
          <p:cNvSpPr txBox="1">
            <a:spLocks noChangeArrowheads="1"/>
          </p:cNvSpPr>
          <p:nvPr/>
        </p:nvSpPr>
        <p:spPr>
          <a:xfrm>
            <a:off x="228600" y="5638800"/>
            <a:ext cx="8686800" cy="1066800"/>
          </a:xfrm>
          <a:prstGeom prst="rect">
            <a:avLst/>
          </a:prstGeom>
        </p:spPr>
        <p:txBody>
          <a:bodyPr anchor="ctr"/>
          <a:lstStyle/>
          <a:p>
            <a:pPr algn="l">
              <a:defRPr/>
            </a:pPr>
            <a:r>
              <a:rPr lang="en-US" sz="1600" dirty="0">
                <a:solidFill>
                  <a:schemeClr val="tx1"/>
                </a:solidFill>
                <a:latin typeface="+mn-lt"/>
              </a:rPr>
              <a:t>The link in your email will bring you to the Account Activation screen. Please read the user agreement, click the Agree radio button to acknowledge your compliance, and click the Submit button.</a:t>
            </a:r>
            <a:r>
              <a:rPr lang="en-US" sz="1600" dirty="0">
                <a:solidFill>
                  <a:schemeClr val="tx1"/>
                </a:solidFill>
                <a:latin typeface="+mn-lt"/>
                <a:ea typeface="+mj-ea"/>
                <a:cs typeface="+mj-cs"/>
              </a:rPr>
              <a:t/>
            </a:r>
            <a:br>
              <a:rPr lang="en-US" sz="1600" dirty="0">
                <a:solidFill>
                  <a:schemeClr val="tx1"/>
                </a:solidFill>
                <a:latin typeface="+mn-lt"/>
                <a:ea typeface="+mj-ea"/>
                <a:cs typeface="+mj-cs"/>
              </a:rPr>
            </a:br>
            <a:endParaRPr lang="en-US" sz="1600" dirty="0">
              <a:solidFill>
                <a:schemeClr val="tx1"/>
              </a:solidFill>
              <a:latin typeface="+mn-lt"/>
              <a:ea typeface="+mj-ea"/>
              <a:cs typeface="+mj-cs"/>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918" y="1723239"/>
            <a:ext cx="7386314" cy="3476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AutoShape 5"/>
          <p:cNvSpPr>
            <a:spLocks noChangeArrowheads="1"/>
          </p:cNvSpPr>
          <p:nvPr/>
        </p:nvSpPr>
        <p:spPr bwMode="auto">
          <a:xfrm rot="5400000" flipH="1">
            <a:off x="800100" y="4076700"/>
            <a:ext cx="533400" cy="304800"/>
          </a:xfrm>
          <a:prstGeom prst="leftArrow">
            <a:avLst>
              <a:gd name="adj1" fmla="val 51046"/>
              <a:gd name="adj2" fmla="val 58333"/>
            </a:avLst>
          </a:prstGeom>
          <a:solidFill>
            <a:srgbClr val="FF3300"/>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Slide Number Placeholder 3"/>
          <p:cNvSpPr>
            <a:spLocks noGrp="1"/>
          </p:cNvSpPr>
          <p:nvPr>
            <p:ph type="sldNum" sz="quarter" idx="12"/>
          </p:nvPr>
        </p:nvSpPr>
        <p:spPr/>
        <p:txBody>
          <a:bodyPr>
            <a:normAutofit/>
          </a:bodyPr>
          <a:lstStyle/>
          <a:p>
            <a:pPr>
              <a:defRPr/>
            </a:pPr>
            <a:fld id="{AB794189-3C75-4DDC-963A-6E335492B627}" type="slidenum">
              <a:rPr lang="en-US"/>
              <a:pPr>
                <a:defRPr/>
              </a:pPr>
              <a:t>9</a:t>
            </a:fld>
            <a:endParaRPr lang="en-US" dirty="0"/>
          </a:p>
        </p:txBody>
      </p:sp>
      <p:sp>
        <p:nvSpPr>
          <p:cNvPr id="19460" name="AutoShape 5"/>
          <p:cNvSpPr>
            <a:spLocks noChangeArrowheads="1"/>
          </p:cNvSpPr>
          <p:nvPr/>
        </p:nvSpPr>
        <p:spPr bwMode="auto">
          <a:xfrm rot="10189940" flipH="1">
            <a:off x="2079625" y="5537200"/>
            <a:ext cx="609600" cy="304800"/>
          </a:xfrm>
          <a:prstGeom prst="leftArrow">
            <a:avLst>
              <a:gd name="adj1" fmla="val 51046"/>
              <a:gd name="adj2" fmla="val 58333"/>
            </a:avLst>
          </a:prstGeom>
          <a:solidFill>
            <a:srgbClr val="FF3300"/>
          </a:solidFill>
          <a:ln w="9525">
            <a:solidFill>
              <a:schemeClr val="tx1"/>
            </a:solidFill>
            <a:miter lim="800000"/>
            <a:headEnd/>
            <a:tailEnd/>
          </a:ln>
        </p:spPr>
        <p:txBody>
          <a:bodyPr wrap="none" anchor="ctr"/>
          <a:lstStyle/>
          <a:p>
            <a:endParaRPr lang="en-US"/>
          </a:p>
        </p:txBody>
      </p:sp>
      <p:sp>
        <p:nvSpPr>
          <p:cNvPr id="7" name="Text Box 6"/>
          <p:cNvSpPr txBox="1">
            <a:spLocks noChangeArrowheads="1"/>
          </p:cNvSpPr>
          <p:nvPr/>
        </p:nvSpPr>
        <p:spPr bwMode="auto">
          <a:xfrm>
            <a:off x="228600" y="168275"/>
            <a:ext cx="8686800" cy="707886"/>
          </a:xfrm>
          <a:prstGeom prst="rect">
            <a:avLst/>
          </a:prstGeom>
          <a:noFill/>
          <a:ln w="9525">
            <a:noFill/>
            <a:miter lim="800000"/>
            <a:headEnd/>
            <a:tailEnd/>
          </a:ln>
        </p:spPr>
        <p:txBody>
          <a:bodyPr>
            <a:spAutoFit/>
          </a:bodyPr>
          <a:lstStyle/>
          <a:p>
            <a:pPr>
              <a:spcBef>
                <a:spcPct val="50000"/>
              </a:spcBef>
              <a:defRPr/>
            </a:pPr>
            <a:r>
              <a:rPr lang="en-US" sz="4000" b="1" dirty="0">
                <a:solidFill>
                  <a:schemeClr val="tx1"/>
                </a:solidFill>
                <a:latin typeface="+mj-lt"/>
              </a:rPr>
              <a:t>Step 2: Activating Your Account</a:t>
            </a:r>
          </a:p>
        </p:txBody>
      </p:sp>
      <p:sp>
        <p:nvSpPr>
          <p:cNvPr id="10" name="Rectangle 2"/>
          <p:cNvSpPr txBox="1">
            <a:spLocks noChangeArrowheads="1"/>
          </p:cNvSpPr>
          <p:nvPr/>
        </p:nvSpPr>
        <p:spPr>
          <a:xfrm>
            <a:off x="228600" y="6324600"/>
            <a:ext cx="8686800" cy="1066800"/>
          </a:xfrm>
          <a:prstGeom prst="rect">
            <a:avLst/>
          </a:prstGeom>
        </p:spPr>
        <p:txBody>
          <a:bodyPr anchor="ctr"/>
          <a:lstStyle/>
          <a:p>
            <a:pPr algn="l">
              <a:defRPr/>
            </a:pPr>
            <a:r>
              <a:rPr lang="en-US" sz="1600" dirty="0">
                <a:solidFill>
                  <a:schemeClr val="tx1"/>
                </a:solidFill>
                <a:latin typeface="+mn-lt"/>
                <a:ea typeface="+mj-ea"/>
                <a:cs typeface="+mj-cs"/>
              </a:rPr>
              <a:t/>
            </a:r>
            <a:br>
              <a:rPr lang="en-US" sz="1600" dirty="0">
                <a:solidFill>
                  <a:schemeClr val="tx1"/>
                </a:solidFill>
                <a:latin typeface="+mn-lt"/>
                <a:ea typeface="+mj-ea"/>
                <a:cs typeface="+mj-cs"/>
              </a:rPr>
            </a:br>
            <a:endParaRPr lang="en-US" sz="1600" dirty="0">
              <a:solidFill>
                <a:schemeClr val="tx1"/>
              </a:solidFill>
              <a:latin typeface="+mn-lt"/>
              <a:ea typeface="+mj-ea"/>
              <a:cs typeface="+mj-cs"/>
            </a:endParaRPr>
          </a:p>
        </p:txBody>
      </p:sp>
      <p:sp>
        <p:nvSpPr>
          <p:cNvPr id="11" name="Rectangle 2"/>
          <p:cNvSpPr txBox="1">
            <a:spLocks noChangeArrowheads="1"/>
          </p:cNvSpPr>
          <p:nvPr/>
        </p:nvSpPr>
        <p:spPr>
          <a:xfrm>
            <a:off x="228600" y="5943600"/>
            <a:ext cx="8686800" cy="1066800"/>
          </a:xfrm>
          <a:prstGeom prst="rect">
            <a:avLst/>
          </a:prstGeom>
        </p:spPr>
        <p:txBody>
          <a:bodyPr anchor="ctr"/>
          <a:lstStyle/>
          <a:p>
            <a:pPr algn="l">
              <a:defRPr/>
            </a:pPr>
            <a:r>
              <a:rPr lang="en-US" sz="1600" dirty="0">
                <a:solidFill>
                  <a:schemeClr val="tx1"/>
                </a:solidFill>
                <a:latin typeface="+mn-lt"/>
              </a:rPr>
              <a:t>Read the G5 User ID and Password Memorandum and click the Continue button.</a:t>
            </a:r>
            <a:r>
              <a:rPr lang="en-US" sz="1600" dirty="0">
                <a:solidFill>
                  <a:schemeClr val="tx1"/>
                </a:solidFill>
                <a:latin typeface="+mn-lt"/>
                <a:ea typeface="+mj-ea"/>
                <a:cs typeface="+mj-cs"/>
              </a:rPr>
              <a:t/>
            </a:r>
            <a:br>
              <a:rPr lang="en-US" sz="1600" dirty="0">
                <a:solidFill>
                  <a:schemeClr val="tx1"/>
                </a:solidFill>
                <a:latin typeface="+mn-lt"/>
                <a:ea typeface="+mj-ea"/>
                <a:cs typeface="+mj-cs"/>
              </a:rPr>
            </a:br>
            <a:endParaRPr lang="en-US" sz="1600" dirty="0">
              <a:solidFill>
                <a:schemeClr val="tx1"/>
              </a:solidFill>
              <a:latin typeface="+mn-lt"/>
              <a:ea typeface="+mj-ea"/>
              <a:cs typeface="+mj-cs"/>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849509"/>
            <a:ext cx="8001000" cy="5170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14384</TotalTime>
  <Words>816</Words>
  <Application>Microsoft Office PowerPoint</Application>
  <PresentationFormat>On-screen Show (4:3)</PresentationFormat>
  <Paragraphs>72</Paragraphs>
  <Slides>26</Slides>
  <Notes>1</Notes>
  <HiddenSlides>0</HiddenSlides>
  <MMClips>0</MMClips>
  <ScaleCrop>false</ScaleCrop>
  <HeadingPairs>
    <vt:vector size="4" baseType="variant">
      <vt:variant>
        <vt:lpstr>Theme</vt:lpstr>
      </vt:variant>
      <vt:variant>
        <vt:i4>3</vt:i4>
      </vt:variant>
      <vt:variant>
        <vt:lpstr>Slide Titles</vt:lpstr>
      </vt:variant>
      <vt:variant>
        <vt:i4>26</vt:i4>
      </vt:variant>
    </vt:vector>
  </HeadingPairs>
  <TitlesOfParts>
    <vt:vector size="29" baseType="lpstr">
      <vt:lpstr>Office Theme</vt:lpstr>
      <vt:lpstr>Custom Design</vt:lpstr>
      <vt:lpstr>1_Custom Design</vt:lpstr>
      <vt:lpstr>FULBRIGHT-HAYS DOCTORAL DISSERTATION ABROAD (84.022A)  G5 APPLICATION SUBMISSION OVERVIEW FOR A FELLOW</vt:lpstr>
      <vt:lpstr>G5 USER REGISTRATION</vt:lpstr>
      <vt:lpstr>Section A:  Registration/Login Pgs.3-13  </vt:lpstr>
      <vt:lpstr>The Sign up &gt; link brings you to the User Registration screen. This screen requires you to enter the fields marked by a red asterisk. The telephone and fax number must be ten numbers only. You must register with a valid email address in order to receive the activation link for your account. When you have finished completing the form click the Continue button.</vt:lpstr>
      <vt:lpstr>PowerPoint Presentation</vt:lpstr>
      <vt:lpstr>PowerPoint Presentation</vt:lpstr>
      <vt:lpstr>PowerPoint Presentation</vt:lpstr>
      <vt:lpstr>PowerPoint Presentation</vt:lpstr>
      <vt:lpstr>PowerPoint Presentation</vt:lpstr>
      <vt:lpstr>Next you will see the screen above. Enter the required fields and click the Continue button to finalize your activation.</vt:lpstr>
      <vt:lpstr>Click the Activate button to confirm the information you have entered and activate your account. </vt:lpstr>
      <vt:lpstr>This screen tells you that your account is now activated.  By default,  you will be granted the applicant role. The system will also send you an email confirming that your account has been activated.  The email will include a link to the G5 web page where you can log in using the password you just created. </vt:lpstr>
      <vt:lpstr>INITIATING AN APPLICATION FOR A Fellow</vt:lpstr>
      <vt:lpstr>PowerPoint Presentation</vt:lpstr>
      <vt:lpstr>PowerPoint Presentation</vt:lpstr>
      <vt:lpstr>PowerPoint Presentation</vt:lpstr>
      <vt:lpstr>PowerPoint Presentation</vt:lpstr>
      <vt:lpstr>PowerPoint Presentation</vt:lpstr>
      <vt:lpstr>PowerPoint Presentation</vt:lpstr>
      <vt:lpstr>Once applications have been added you can alternatively view Application Packages, by selecting  “Click Here” to view My Applications from the Home Page after logging in.</vt:lpstr>
      <vt:lpstr>Once an applicant begins their application and completes the DDRA form, the Reference forms will automatically generate.</vt:lpstr>
      <vt:lpstr>Below is a sample Referee form that the Fellow will need to complete to initiate the referral process.  Upon completion the Referee will receive an email with a link which will allow him/her to complete a recommendation on behalf of the fellow.  Be sure to verify that the email address of your referee is correct.  G5 will send the referee request to the email address you input in this screen.</vt:lpstr>
      <vt:lpstr>PowerPoint Presentation</vt:lpstr>
      <vt:lpstr>Once a Referee form has been sent, the status of the form will change to “Sent to Referee” as shown below. After the Reference form has completed and returned by the Referee, the status of the form will change to “Complete”. </vt:lpstr>
      <vt:lpstr>When the fellow tries to submit their package, they are prompted with a warning message shown below. </vt:lpstr>
      <vt:lpstr>Helpful Hints</vt:lpstr>
    </vt:vector>
  </TitlesOfParts>
  <Company>U.S. Department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Authorised User</dc:creator>
  <cp:lastModifiedBy>Khriss</cp:lastModifiedBy>
  <cp:revision>635</cp:revision>
  <cp:lastPrinted>2014-04-03T16:07:24Z</cp:lastPrinted>
  <dcterms:created xsi:type="dcterms:W3CDTF">2011-08-22T20:01:25Z</dcterms:created>
  <dcterms:modified xsi:type="dcterms:W3CDTF">2015-02-24T20:13:30Z</dcterms:modified>
</cp:coreProperties>
</file>